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0" r:id="rId3"/>
    <p:sldId id="335" r:id="rId4"/>
    <p:sldId id="336" r:id="rId5"/>
    <p:sldId id="329" r:id="rId6"/>
    <p:sldId id="340" r:id="rId7"/>
    <p:sldId id="337" r:id="rId8"/>
    <p:sldId id="338" r:id="rId9"/>
    <p:sldId id="349" r:id="rId10"/>
    <p:sldId id="257" r:id="rId11"/>
    <p:sldId id="258" r:id="rId12"/>
    <p:sldId id="259" r:id="rId13"/>
    <p:sldId id="260" r:id="rId14"/>
    <p:sldId id="331" r:id="rId15"/>
    <p:sldId id="261" r:id="rId16"/>
    <p:sldId id="262" r:id="rId17"/>
    <p:sldId id="263" r:id="rId18"/>
    <p:sldId id="264" r:id="rId19"/>
    <p:sldId id="265" r:id="rId20"/>
    <p:sldId id="351" r:id="rId21"/>
    <p:sldId id="339" r:id="rId22"/>
    <p:sldId id="266" r:id="rId23"/>
    <p:sldId id="267" r:id="rId24"/>
    <p:sldId id="268" r:id="rId25"/>
    <p:sldId id="269" r:id="rId26"/>
    <p:sldId id="270" r:id="rId27"/>
    <p:sldId id="274" r:id="rId28"/>
    <p:sldId id="271" r:id="rId29"/>
    <p:sldId id="272" r:id="rId30"/>
    <p:sldId id="273" r:id="rId31"/>
    <p:sldId id="275" r:id="rId32"/>
    <p:sldId id="276" r:id="rId33"/>
    <p:sldId id="277" r:id="rId34"/>
    <p:sldId id="278" r:id="rId35"/>
    <p:sldId id="279" r:id="rId36"/>
    <p:sldId id="280" r:id="rId37"/>
    <p:sldId id="281" r:id="rId38"/>
    <p:sldId id="282" r:id="rId39"/>
    <p:sldId id="283" r:id="rId40"/>
    <p:sldId id="284" r:id="rId41"/>
    <p:sldId id="352"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311" r:id="rId56"/>
    <p:sldId id="319" r:id="rId57"/>
    <p:sldId id="324" r:id="rId58"/>
    <p:sldId id="325" r:id="rId59"/>
    <p:sldId id="326" r:id="rId60"/>
    <p:sldId id="327" r:id="rId61"/>
    <p:sldId id="320" r:id="rId62"/>
    <p:sldId id="342" r:id="rId63"/>
    <p:sldId id="346" r:id="rId64"/>
    <p:sldId id="343" r:id="rId65"/>
    <p:sldId id="353" r:id="rId66"/>
    <p:sldId id="354" r:id="rId67"/>
    <p:sldId id="347" r:id="rId68"/>
    <p:sldId id="348" r:id="rId69"/>
    <p:sldId id="341" r:id="rId70"/>
    <p:sldId id="304" r:id="rId71"/>
    <p:sldId id="328" r:id="rId72"/>
    <p:sldId id="305" r:id="rId73"/>
    <p:sldId id="350" r:id="rId74"/>
    <p:sldId id="306" r:id="rId75"/>
    <p:sldId id="355" r:id="rId76"/>
    <p:sldId id="298" r:id="rId77"/>
    <p:sldId id="308" r:id="rId78"/>
    <p:sldId id="309" r:id="rId79"/>
    <p:sldId id="310" r:id="rId80"/>
    <p:sldId id="312" r:id="rId81"/>
    <p:sldId id="299" r:id="rId82"/>
    <p:sldId id="302" r:id="rId83"/>
    <p:sldId id="301" r:id="rId84"/>
    <p:sldId id="303" r:id="rId85"/>
    <p:sldId id="321" r:id="rId86"/>
    <p:sldId id="344" r:id="rId87"/>
    <p:sldId id="313" r:id="rId88"/>
    <p:sldId id="332" r:id="rId89"/>
    <p:sldId id="333" r:id="rId90"/>
    <p:sldId id="314" r:id="rId91"/>
    <p:sldId id="316" r:id="rId92"/>
    <p:sldId id="317" r:id="rId93"/>
    <p:sldId id="318" r:id="rId94"/>
    <p:sldId id="334" r:id="rId95"/>
    <p:sldId id="322" r:id="rId96"/>
    <p:sldId id="345" r:id="rId97"/>
    <p:sldId id="323" r:id="rId9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3" name="Rechtec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ec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ec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ec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ec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bgerundetes Rechtec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ec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705600" y="4206240"/>
            <a:ext cx="960120" cy="457200"/>
          </a:xfrm>
        </p:spPr>
        <p:txBody>
          <a:bodyPr/>
          <a:lstStyle/>
          <a:p>
            <a:fld id="{208F1E9E-AB84-406B-9BA9-D0F56CE9D62A}" type="datetimeFigureOut">
              <a:rPr lang="de-DE" smtClean="0"/>
              <a:pPr/>
              <a:t>03.10.2016</a:t>
            </a:fld>
            <a:endParaRPr lang="de-DE"/>
          </a:p>
        </p:txBody>
      </p:sp>
      <p:sp>
        <p:nvSpPr>
          <p:cNvPr id="17" name="Fußzeilenplatzhalter 16"/>
          <p:cNvSpPr>
            <a:spLocks noGrp="1"/>
          </p:cNvSpPr>
          <p:nvPr>
            <p:ph type="ftr" sz="quarter" idx="11"/>
          </p:nvPr>
        </p:nvSpPr>
        <p:spPr>
          <a:xfrm>
            <a:off x="5410200" y="4205288"/>
            <a:ext cx="1295400" cy="457200"/>
          </a:xfrm>
        </p:spPr>
        <p:txBody>
          <a:bodyPr/>
          <a:lstStyle/>
          <a:p>
            <a:endParaRPr lang="de-DE"/>
          </a:p>
        </p:txBody>
      </p:sp>
      <p:sp>
        <p:nvSpPr>
          <p:cNvPr id="29" name="Foliennummernplatzhalt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1143000"/>
            <a:ext cx="1905000" cy="5486400"/>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143000"/>
            <a:ext cx="6248400" cy="5486400"/>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81000" y="1143000"/>
            <a:ext cx="8382000" cy="1069848"/>
          </a:xfrm>
        </p:spPr>
        <p:txBody>
          <a:bodyPr anchor="ctr"/>
          <a:lstStyle>
            <a:lvl1pPr>
              <a:defRPr sz="4000" b="0" i="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Datumsplatzhalter 25"/>
          <p:cNvSpPr>
            <a:spLocks noGrp="1"/>
          </p:cNvSpPr>
          <p:nvPr>
            <p:ph type="dt" sz="half" idx="10"/>
          </p:nvPr>
        </p:nvSpPr>
        <p:spPr/>
        <p:txBody>
          <a:bodyPr rtlCol="0"/>
          <a:lstStyle/>
          <a:p>
            <a:fld id="{208F1E9E-AB84-406B-9BA9-D0F56CE9D62A}" type="datetimeFigureOut">
              <a:rPr lang="de-DE" smtClean="0"/>
              <a:pPr/>
              <a:t>03.10.2016</a:t>
            </a:fld>
            <a:endParaRPr lang="de-DE"/>
          </a:p>
        </p:txBody>
      </p:sp>
      <p:sp>
        <p:nvSpPr>
          <p:cNvPr id="27" name="Foliennummernplatzhalter 26"/>
          <p:cNvSpPr>
            <a:spLocks noGrp="1"/>
          </p:cNvSpPr>
          <p:nvPr>
            <p:ph type="sldNum" sz="quarter" idx="11"/>
          </p:nvPr>
        </p:nvSpPr>
        <p:spPr/>
        <p:txBody>
          <a:bodyPr rtlCol="0"/>
          <a:lstStyle/>
          <a:p>
            <a:fld id="{61C09BD6-EC29-4CF0-8EA6-39FF3BF0C720}" type="slidenum">
              <a:rPr lang="de-DE" smtClean="0"/>
              <a:pPr/>
              <a:t>‹Nr.›</a:t>
            </a:fld>
            <a:endParaRPr lang="de-DE"/>
          </a:p>
        </p:txBody>
      </p:sp>
      <p:sp>
        <p:nvSpPr>
          <p:cNvPr id="28" name="Fußzeilenplatzhalter 27"/>
          <p:cNvSpPr>
            <a:spLocks noGrp="1"/>
          </p:cNvSpPr>
          <p:nvPr>
            <p:ph type="ftr" sz="quarter" idx="12"/>
          </p:nvPr>
        </p:nvSpPr>
        <p:spPr/>
        <p:txBody>
          <a:bodyPr rtlCol="0"/>
          <a:lstStyle/>
          <a:p>
            <a:endParaRPr lang="de-DE"/>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a:xfrm>
            <a:off x="6583680" y="612648"/>
            <a:ext cx="957264" cy="457200"/>
          </a:xfrm>
        </p:spPr>
        <p:txBody>
          <a:bodyPr/>
          <a:lstStyle/>
          <a:p>
            <a:fld id="{208F1E9E-AB84-406B-9BA9-D0F56CE9D62A}" type="datetimeFigureOut">
              <a:rPr lang="de-DE" smtClean="0"/>
              <a:pPr/>
              <a:t>03.10.2016</a:t>
            </a:fld>
            <a:endParaRPr lang="de-DE"/>
          </a:p>
        </p:txBody>
      </p:sp>
      <p:sp>
        <p:nvSpPr>
          <p:cNvPr id="4" name="Fußzeilenplatzhalter 3"/>
          <p:cNvSpPr>
            <a:spLocks noGrp="1"/>
          </p:cNvSpPr>
          <p:nvPr>
            <p:ph type="ftr" sz="quarter" idx="11"/>
          </p:nvPr>
        </p:nvSpPr>
        <p:spPr>
          <a:xfrm>
            <a:off x="5257800" y="612648"/>
            <a:ext cx="1325880" cy="457200"/>
          </a:xfrm>
        </p:spPr>
        <p:txBody>
          <a:bodyPr/>
          <a:lstStyle/>
          <a:p>
            <a:endParaRPr lang="de-DE"/>
          </a:p>
        </p:txBody>
      </p:sp>
      <p:sp>
        <p:nvSpPr>
          <p:cNvPr id="5" name="Foliennummernplatzhalter 4"/>
          <p:cNvSpPr>
            <a:spLocks noGrp="1"/>
          </p:cNvSpPr>
          <p:nvPr>
            <p:ph type="sldNum" sz="quarter" idx="12"/>
          </p:nvPr>
        </p:nvSpPr>
        <p:spPr>
          <a:xfrm>
            <a:off x="8174736" y="2272"/>
            <a:ext cx="762000" cy="365760"/>
          </a:xfrm>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1101970"/>
            <a:ext cx="3383280" cy="877824"/>
          </a:xfrm>
        </p:spPr>
        <p:txBody>
          <a:bodyPr anchor="b"/>
          <a:lstStyle>
            <a:lvl1pPr algn="l">
              <a:buNone/>
              <a:defRPr sz="1800" b="1"/>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208F1E9E-AB84-406B-9BA9-D0F56CE9D62A}" type="datetimeFigureOut">
              <a:rPr lang="de-DE" smtClean="0"/>
              <a:pPr/>
              <a:t>03.10.2016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09BD6-EC29-4CF0-8EA6-39FF3BF0C720}" type="slidenum">
              <a:rPr lang="de-DE" smtClean="0"/>
              <a:pPr/>
              <a:t>‹Nr.›</a:t>
            </a:fld>
            <a:endParaRPr lang="de-DE"/>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htec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ec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ec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ec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bgerundetes Rechtec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bgerundetes Rechtec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ec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ec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ec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ec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ec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ec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elplatzhalter 21"/>
          <p:cNvSpPr>
            <a:spLocks noGrp="1"/>
          </p:cNvSpPr>
          <p:nvPr>
            <p:ph type="title"/>
          </p:nvPr>
        </p:nvSpPr>
        <p:spPr>
          <a:xfrm>
            <a:off x="457200" y="1143000"/>
            <a:ext cx="8229600" cy="10668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08F1E9E-AB84-406B-9BA9-D0F56CE9D62A}" type="datetimeFigureOut">
              <a:rPr lang="de-DE" smtClean="0"/>
              <a:pPr/>
              <a:t>03.10.2016</a:t>
            </a:fld>
            <a:endParaRPr lang="de-DE"/>
          </a:p>
        </p:txBody>
      </p:sp>
      <p:sp>
        <p:nvSpPr>
          <p:cNvPr id="3" name="Fußzeilenplatzhalt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de-DE"/>
          </a:p>
        </p:txBody>
      </p:sp>
      <p:sp>
        <p:nvSpPr>
          <p:cNvPr id="23" name="Foliennummernplatzhalt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1C09BD6-EC29-4CF0-8EA6-39FF3BF0C720}"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icada.eu/"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pPr algn="ctr"/>
            <a:r>
              <a:rPr lang="de-DE" sz="4800" dirty="0" smtClean="0"/>
              <a:t>ICADA- </a:t>
            </a:r>
            <a:r>
              <a:rPr lang="de-DE" dirty="0" smtClean="0"/>
              <a:t>Arbeitsgruppe </a:t>
            </a:r>
            <a:br>
              <a:rPr lang="de-DE" dirty="0" smtClean="0"/>
            </a:br>
            <a:r>
              <a:rPr lang="de-DE" sz="8000" dirty="0" smtClean="0"/>
              <a:t>Instituts-Kosmetik</a:t>
            </a:r>
            <a:endParaRPr lang="de-DE" sz="8800" dirty="0"/>
          </a:p>
        </p:txBody>
      </p:sp>
      <p:sp>
        <p:nvSpPr>
          <p:cNvPr id="3" name="Untertitel 2"/>
          <p:cNvSpPr>
            <a:spLocks noGrp="1"/>
          </p:cNvSpPr>
          <p:nvPr>
            <p:ph type="subTitle" idx="1"/>
          </p:nvPr>
        </p:nvSpPr>
        <p:spPr>
          <a:xfrm>
            <a:off x="3786182" y="4357694"/>
            <a:ext cx="4953000" cy="1752600"/>
          </a:xfrm>
        </p:spPr>
        <p:txBody>
          <a:bodyPr/>
          <a:lstStyle/>
          <a:p>
            <a:pPr algn="r"/>
            <a:r>
              <a:rPr lang="de-DE" dirty="0" smtClean="0"/>
              <a:t>ICADA eV</a:t>
            </a:r>
          </a:p>
          <a:p>
            <a:pPr algn="r"/>
            <a:r>
              <a:rPr lang="de-DE" dirty="0" smtClean="0"/>
              <a:t>Brüssel</a:t>
            </a:r>
          </a:p>
          <a:p>
            <a:pPr algn="r"/>
            <a:r>
              <a:rPr lang="de-DE" dirty="0" err="1" smtClean="0"/>
              <a:t>Dr.Brunke</a:t>
            </a:r>
            <a:endParaRPr lang="de-DE"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Sektion 1</a:t>
            </a:r>
            <a:endParaRPr lang="de-DE" dirty="0"/>
          </a:p>
        </p:txBody>
      </p:sp>
      <p:sp>
        <p:nvSpPr>
          <p:cNvPr id="3" name="Inhaltsplatzhalter 2"/>
          <p:cNvSpPr>
            <a:spLocks noGrp="1"/>
          </p:cNvSpPr>
          <p:nvPr>
            <p:ph idx="1"/>
          </p:nvPr>
        </p:nvSpPr>
        <p:spPr/>
        <p:txBody>
          <a:bodyPr/>
          <a:lstStyle/>
          <a:p>
            <a:pPr algn="ctr">
              <a:buNone/>
            </a:pPr>
            <a:r>
              <a:rPr lang="de-DE" b="1" i="1" dirty="0"/>
              <a:t>Dienstleistungen in Kosmetiksalons – Anforderungen an </a:t>
            </a:r>
            <a:r>
              <a:rPr lang="de-DE" b="1" i="1" dirty="0" smtClean="0"/>
              <a:t>und </a:t>
            </a:r>
          </a:p>
          <a:p>
            <a:pPr algn="ctr">
              <a:buNone/>
            </a:pPr>
            <a:r>
              <a:rPr lang="de-DE" b="1" i="1" dirty="0" smtClean="0"/>
              <a:t>Empfehlungen </a:t>
            </a:r>
            <a:r>
              <a:rPr lang="de-DE" b="1" i="1" dirty="0"/>
              <a:t>für </a:t>
            </a:r>
            <a:endParaRPr lang="de-DE" b="1" i="1" dirty="0" smtClean="0"/>
          </a:p>
          <a:p>
            <a:pPr algn="ctr">
              <a:buNone/>
            </a:pPr>
            <a:r>
              <a:rPr lang="de-DE" b="1" i="1" dirty="0" smtClean="0"/>
              <a:t>die </a:t>
            </a:r>
            <a:r>
              <a:rPr lang="de-DE" b="1" i="1" dirty="0"/>
              <a:t>Dienstleistungserbringung</a:t>
            </a:r>
            <a:endParaRPr lang="de-DE"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a:t>Europäischen </a:t>
            </a:r>
            <a:r>
              <a:rPr lang="de-DE" dirty="0" smtClean="0"/>
              <a:t>Norm, (der) </a:t>
            </a:r>
            <a:r>
              <a:rPr lang="de-DE" dirty="0"/>
              <a:t>ohne jede Änderung der Status </a:t>
            </a:r>
            <a:r>
              <a:rPr lang="de-DE" dirty="0" smtClean="0"/>
              <a:t>einer nationalen </a:t>
            </a:r>
            <a:r>
              <a:rPr lang="de-DE" dirty="0"/>
              <a:t>Norm zu geben </a:t>
            </a:r>
            <a:r>
              <a:rPr lang="de-DE" dirty="0" smtClean="0"/>
              <a:t>ist</a:t>
            </a:r>
          </a:p>
          <a:p>
            <a:r>
              <a:rPr lang="de-DE" dirty="0" smtClean="0"/>
              <a:t>D.h. DIN-Norm</a:t>
            </a:r>
            <a:endParaRPr lang="de-DE"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Gesetzliche Absicherung</a:t>
            </a:r>
            <a:endParaRPr lang="de-DE" dirty="0"/>
          </a:p>
        </p:txBody>
      </p:sp>
      <p:sp>
        <p:nvSpPr>
          <p:cNvPr id="3" name="Inhaltsplatzhalter 2"/>
          <p:cNvSpPr>
            <a:spLocks noGrp="1"/>
          </p:cNvSpPr>
          <p:nvPr>
            <p:ph idx="1"/>
          </p:nvPr>
        </p:nvSpPr>
        <p:spPr/>
        <p:txBody>
          <a:bodyPr/>
          <a:lstStyle/>
          <a:p>
            <a:pPr>
              <a:buNone/>
            </a:pPr>
            <a:r>
              <a:rPr lang="de-DE" dirty="0" smtClean="0"/>
              <a:t>Die Einhaltung dieser Europäischen Norm selbst </a:t>
            </a:r>
            <a:r>
              <a:rPr lang="de-DE" u="sng" dirty="0" smtClean="0"/>
              <a:t>stellt nicht sicher</a:t>
            </a:r>
            <a:r>
              <a:rPr lang="de-DE" dirty="0" smtClean="0"/>
              <a:t>, </a:t>
            </a:r>
          </a:p>
          <a:p>
            <a:pPr>
              <a:buNone/>
            </a:pPr>
            <a:r>
              <a:rPr lang="de-DE" dirty="0" smtClean="0"/>
              <a:t>dass die nationalen und </a:t>
            </a:r>
            <a:r>
              <a:rPr lang="de-DE" u="sng" dirty="0" smtClean="0"/>
              <a:t>EU-Vorschriften</a:t>
            </a:r>
            <a:r>
              <a:rPr lang="de-DE" dirty="0" smtClean="0"/>
              <a:t>, die möglicherweise für diese Dienstleistung gelten, eingehalten werden.</a:t>
            </a:r>
          </a:p>
          <a:p>
            <a:r>
              <a:rPr lang="de-DE" dirty="0" smtClean="0"/>
              <a:t>ICADA: keine Verzettelung in Norm-Bekämpfung</a:t>
            </a:r>
            <a:endParaRPr lang="de-DE"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Ausschlüsse</a:t>
            </a:r>
            <a:endParaRPr lang="de-DE" dirty="0"/>
          </a:p>
        </p:txBody>
      </p:sp>
      <p:sp>
        <p:nvSpPr>
          <p:cNvPr id="3" name="Inhaltsplatzhalter 2"/>
          <p:cNvSpPr>
            <a:spLocks noGrp="1"/>
          </p:cNvSpPr>
          <p:nvPr>
            <p:ph idx="1"/>
          </p:nvPr>
        </p:nvSpPr>
        <p:spPr/>
        <p:txBody>
          <a:bodyPr>
            <a:normAutofit/>
          </a:bodyPr>
          <a:lstStyle/>
          <a:p>
            <a:r>
              <a:rPr lang="de-DE" dirty="0" smtClean="0"/>
              <a:t>Medizinische Verfahren, einschließlich ästhetisch-chirurgischer Eingriffe, sowie Verfahren mit kosmetischer Injektion, einschließlich der </a:t>
            </a:r>
            <a:r>
              <a:rPr lang="de-DE" dirty="0" err="1" smtClean="0"/>
              <a:t>Sklerotherapie</a:t>
            </a:r>
            <a:r>
              <a:rPr lang="de-DE" dirty="0" smtClean="0"/>
              <a:t>, sind von dem Anwendungsbereich ausgeschlossen.</a:t>
            </a:r>
          </a:p>
          <a:p>
            <a:r>
              <a:rPr lang="de-DE" dirty="0" smtClean="0"/>
              <a:t>Ebenfalls von dem Anwendungsbereich ausgeschlossen sind Friseur-, Körperkunst- und </a:t>
            </a:r>
            <a:r>
              <a:rPr lang="de-DE" dirty="0" err="1" smtClean="0"/>
              <a:t>Tätowierdienstleistungen</a:t>
            </a:r>
            <a:endParaRPr lang="de-DE"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Politische Situation</a:t>
            </a:r>
            <a:endParaRPr lang="de-DE" dirty="0"/>
          </a:p>
        </p:txBody>
      </p:sp>
      <p:sp>
        <p:nvSpPr>
          <p:cNvPr id="3" name="Inhaltsplatzhalter 2"/>
          <p:cNvSpPr>
            <a:spLocks noGrp="1"/>
          </p:cNvSpPr>
          <p:nvPr>
            <p:ph idx="1"/>
          </p:nvPr>
        </p:nvSpPr>
        <p:spPr/>
        <p:txBody>
          <a:bodyPr/>
          <a:lstStyle/>
          <a:p>
            <a:r>
              <a:rPr lang="de-DE" dirty="0" smtClean="0"/>
              <a:t>Deutscher Verband für „professionelle Kosmetikfachleute“ kämpft für die Einführung der Norm </a:t>
            </a:r>
          </a:p>
          <a:p>
            <a:r>
              <a:rPr lang="de-DE" dirty="0" smtClean="0"/>
              <a:t>Schreiben liegt zum Nachweis vor</a:t>
            </a:r>
          </a:p>
          <a:p>
            <a:r>
              <a:rPr lang="de-DE" dirty="0" smtClean="0"/>
              <a:t>Schwachpunkte erkannt, Ausreden zur Diskussion</a:t>
            </a:r>
          </a:p>
          <a:p>
            <a:pPr algn="ctr">
              <a:lnSpc>
                <a:spcPct val="200000"/>
              </a:lnSpc>
              <a:buNone/>
            </a:pPr>
            <a:r>
              <a:rPr lang="de-DE" b="1" dirty="0" smtClean="0"/>
              <a:t>Konsequenz: Kostenerhöhung, Zeitverlust</a:t>
            </a:r>
          </a:p>
          <a:p>
            <a:endParaRPr lang="de-DE"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2.5 verantwortliche Person</a:t>
            </a:r>
            <a:endParaRPr lang="de-DE" dirty="0"/>
          </a:p>
        </p:txBody>
      </p:sp>
      <p:sp>
        <p:nvSpPr>
          <p:cNvPr id="3" name="Inhaltsplatzhalter 2"/>
          <p:cNvSpPr>
            <a:spLocks noGrp="1"/>
          </p:cNvSpPr>
          <p:nvPr>
            <p:ph idx="1"/>
          </p:nvPr>
        </p:nvSpPr>
        <p:spPr/>
        <p:txBody>
          <a:bodyPr/>
          <a:lstStyle/>
          <a:p>
            <a:r>
              <a:rPr lang="de-DE" dirty="0" smtClean="0"/>
              <a:t>benannte Person, die für das Management der Mitarbeiter des Kosmetiksalons verantwortlich ist, die für das Durchführen von kosmetischen Behandlungen innerhalb des Kosmetiksalons zuständig sind</a:t>
            </a:r>
          </a:p>
          <a:p>
            <a:r>
              <a:rPr lang="de-DE" b="1" dirty="0" smtClean="0"/>
              <a:t>Konsequenz: Kostenerhöhung</a:t>
            </a:r>
          </a:p>
          <a:p>
            <a:endParaRPr lang="de-DE"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2.7 neue </a:t>
            </a:r>
            <a:r>
              <a:rPr lang="de-DE" b="1" dirty="0" err="1" smtClean="0"/>
              <a:t>Definitions</a:t>
            </a:r>
            <a:r>
              <a:rPr lang="de-DE" b="1" dirty="0" smtClean="0"/>
              <a:t>-Erfindungen</a:t>
            </a:r>
            <a:endParaRPr lang="de-DE" dirty="0"/>
          </a:p>
        </p:txBody>
      </p:sp>
      <p:sp>
        <p:nvSpPr>
          <p:cNvPr id="3" name="Inhaltsplatzhalter 2"/>
          <p:cNvSpPr>
            <a:spLocks noGrp="1"/>
          </p:cNvSpPr>
          <p:nvPr>
            <p:ph idx="1"/>
          </p:nvPr>
        </p:nvSpPr>
        <p:spPr/>
        <p:txBody>
          <a:bodyPr>
            <a:normAutofit fontScale="92500"/>
          </a:bodyPr>
          <a:lstStyle/>
          <a:p>
            <a:r>
              <a:rPr lang="de-DE" dirty="0" smtClean="0"/>
              <a:t>2.7 Gegenreaktionen</a:t>
            </a:r>
          </a:p>
          <a:p>
            <a:r>
              <a:rPr lang="de-DE" dirty="0" smtClean="0"/>
              <a:t>5.10.3 unerwünschten Reaktionen oder schwerwiegende unerwünschte Wirkungen (SUW)</a:t>
            </a:r>
          </a:p>
          <a:p>
            <a:r>
              <a:rPr lang="de-DE" dirty="0" smtClean="0"/>
              <a:t>Die KVO definiert Art 2 (p) „</a:t>
            </a:r>
            <a:r>
              <a:rPr lang="de-DE" b="1" dirty="0" smtClean="0"/>
              <a:t>ernste unerwünschte Wirkung“</a:t>
            </a:r>
            <a:r>
              <a:rPr lang="de-DE" dirty="0" smtClean="0"/>
              <a:t>: eine unerwünschte Wirkung, die zu vorübergehender oder dauerhafter Funktionseinschränkung, Behinderung, einem Krankenhausaufenthalt, angeborenen Anomalien, unmittelbarer Lebensgefahr oder zum Tod führt</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3. Kompetenz und Qualifikationen</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Fachkräfte für Kosmetik, die Dienstleistungen in Kosmetiksalons erbringen, müssen über Qualifikationen verfügen, die von einer nationalen Behörde und/oder einer anerkannten Bildungsbehörde anerkannt und/oder zugelassen sind.</a:t>
            </a:r>
          </a:p>
          <a:p>
            <a:r>
              <a:rPr lang="de-DE" dirty="0" smtClean="0"/>
              <a:t>Ein Mindestkompetenzniveau in jedem Behandlungsbereich muss durch eine </a:t>
            </a:r>
            <a:r>
              <a:rPr lang="de-DE" b="1" dirty="0" smtClean="0"/>
              <a:t>Auszeichnung, ein Zertifikat oder Diplom </a:t>
            </a:r>
            <a:r>
              <a:rPr lang="de-DE" dirty="0" smtClean="0"/>
              <a:t>bestätigt werden, welche durch eine nationale Behörde und/oder Bildungsbehörde ausgestellt oder anerkannt sind.</a:t>
            </a:r>
          </a:p>
          <a:p>
            <a:r>
              <a:rPr lang="de-DE" b="1" dirty="0" smtClean="0"/>
              <a:t>Konsequenz: Kostenerhöhung</a:t>
            </a:r>
            <a:endParaRPr lang="de-DE" b="1"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642918"/>
            <a:ext cx="8229600" cy="1066800"/>
          </a:xfrm>
        </p:spPr>
        <p:txBody>
          <a:bodyPr/>
          <a:lstStyle/>
          <a:p>
            <a:r>
              <a:rPr lang="de-DE" dirty="0" smtClean="0"/>
              <a:t>Kenntnisse und Fähigkeiten</a:t>
            </a:r>
            <a:endParaRPr lang="de-DE" dirty="0"/>
          </a:p>
        </p:txBody>
      </p:sp>
      <p:sp>
        <p:nvSpPr>
          <p:cNvPr id="3" name="Inhaltsplatzhalter 2"/>
          <p:cNvSpPr>
            <a:spLocks noGrp="1"/>
          </p:cNvSpPr>
          <p:nvPr>
            <p:ph idx="1"/>
          </p:nvPr>
        </p:nvSpPr>
        <p:spPr>
          <a:xfrm>
            <a:off x="457200" y="1600200"/>
            <a:ext cx="8543956" cy="4525963"/>
          </a:xfrm>
        </p:spPr>
        <p:txBody>
          <a:bodyPr>
            <a:normAutofit fontScale="85000" lnSpcReduction="20000"/>
          </a:bodyPr>
          <a:lstStyle/>
          <a:p>
            <a:r>
              <a:rPr lang="de-DE" dirty="0" smtClean="0"/>
              <a:t>Anatomie und Physiologie;</a:t>
            </a:r>
          </a:p>
          <a:p>
            <a:r>
              <a:rPr lang="de-DE" dirty="0" smtClean="0"/>
              <a:t>Kenntnisse hinsichtlich des allgemeinen Hautzustands;</a:t>
            </a:r>
          </a:p>
          <a:p>
            <a:r>
              <a:rPr lang="de-DE" dirty="0" smtClean="0"/>
              <a:t>Funktion von Kosmetikpräparaten;</a:t>
            </a:r>
          </a:p>
          <a:p>
            <a:r>
              <a:rPr lang="de-DE" dirty="0" smtClean="0"/>
              <a:t>Hygiene und Schutz vor Kreuzkontamination einschließlich Sterilisation;</a:t>
            </a:r>
          </a:p>
          <a:p>
            <a:r>
              <a:rPr lang="de-DE" dirty="0" smtClean="0"/>
              <a:t>für Kosmetiksalons geltende Gesetzgebung und Vorschriften.</a:t>
            </a:r>
          </a:p>
          <a:p>
            <a:pPr>
              <a:buNone/>
            </a:pPr>
            <a:r>
              <a:rPr lang="de-DE" dirty="0" smtClean="0"/>
              <a:t>Die praktischen Fertigkeiten und Schulungen sollten mindestens folgendes umfassen:</a:t>
            </a:r>
          </a:p>
          <a:p>
            <a:r>
              <a:rPr lang="de-DE" dirty="0" smtClean="0"/>
              <a:t>Kommunikationsfähigkeiten einschließlich Kundenbetreuung</a:t>
            </a:r>
          </a:p>
          <a:p>
            <a:r>
              <a:rPr lang="de-DE" dirty="0" smtClean="0"/>
              <a:t>Fähigkeiten hinsichtlich der Beratung und Dokumentation, die bei der Erbringung von Dienstleistungen in Kosmetiksalons unterstützend wirken.</a:t>
            </a:r>
            <a:endParaRPr lang="de-DE"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Europäischen Qualifikationsrahmen (EQR)</a:t>
            </a:r>
            <a:endParaRPr lang="de-DE" dirty="0"/>
          </a:p>
        </p:txBody>
      </p:sp>
      <p:sp>
        <p:nvSpPr>
          <p:cNvPr id="3" name="Inhaltsplatzhalter 2"/>
          <p:cNvSpPr>
            <a:spLocks noGrp="1"/>
          </p:cNvSpPr>
          <p:nvPr>
            <p:ph idx="1"/>
          </p:nvPr>
        </p:nvSpPr>
        <p:spPr>
          <a:xfrm>
            <a:off x="0" y="2249424"/>
            <a:ext cx="9144000" cy="4325112"/>
          </a:xfrm>
        </p:spPr>
        <p:txBody>
          <a:bodyPr>
            <a:normAutofit/>
          </a:bodyPr>
          <a:lstStyle/>
          <a:p>
            <a:r>
              <a:rPr lang="de-DE" dirty="0" smtClean="0"/>
              <a:t>Ist ein nationaler Qualifikationsrahmen vorhanden, sollte dieser auf den Europäischen Qualifikationsrahmen (EQR) verweisen. </a:t>
            </a:r>
          </a:p>
          <a:p>
            <a:r>
              <a:rPr lang="de-DE" dirty="0" smtClean="0"/>
              <a:t>Sind keine nationalen Qualifikationen vorhanden, sollte die Qualifikation durch eine akkreditierte Organisation erbracht werden. </a:t>
            </a:r>
            <a:r>
              <a:rPr lang="de-DE" b="1" dirty="0" smtClean="0"/>
              <a:t>Konsequenz: Kostenerhöhung</a:t>
            </a:r>
          </a:p>
          <a:p>
            <a:r>
              <a:rPr lang="de-DE" b="1" dirty="0" smtClean="0"/>
              <a:t>Ausbildungsstätten müssen sich akkreditieren</a:t>
            </a:r>
            <a:endParaRPr lang="de-DE"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Referenten-Vorstellung</a:t>
            </a:r>
            <a:endParaRPr lang="de-DE" dirty="0"/>
          </a:p>
        </p:txBody>
      </p:sp>
      <p:sp>
        <p:nvSpPr>
          <p:cNvPr id="3" name="Inhaltsplatzhalter 2"/>
          <p:cNvSpPr>
            <a:spLocks noGrp="1"/>
          </p:cNvSpPr>
          <p:nvPr>
            <p:ph idx="1"/>
          </p:nvPr>
        </p:nvSpPr>
        <p:spPr/>
        <p:txBody>
          <a:bodyPr/>
          <a:lstStyle/>
          <a:p>
            <a:r>
              <a:rPr lang="de-DE" dirty="0" smtClean="0"/>
              <a:t>Dr. Pachten</a:t>
            </a:r>
          </a:p>
          <a:p>
            <a:r>
              <a:rPr lang="de-DE" dirty="0" smtClean="0"/>
              <a:t>RA Baumeister</a:t>
            </a:r>
            <a:endParaRPr lang="de-DE"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Nationales Vorwort</a:t>
            </a:r>
            <a:endParaRPr lang="de-DE" dirty="0"/>
          </a:p>
        </p:txBody>
      </p:sp>
      <p:sp>
        <p:nvSpPr>
          <p:cNvPr id="3" name="Inhaltsplatzhalter 2"/>
          <p:cNvSpPr>
            <a:spLocks noGrp="1"/>
          </p:cNvSpPr>
          <p:nvPr>
            <p:ph idx="1"/>
          </p:nvPr>
        </p:nvSpPr>
        <p:spPr/>
        <p:txBody>
          <a:bodyPr/>
          <a:lstStyle/>
          <a:p>
            <a:r>
              <a:rPr lang="de-DE" dirty="0" smtClean="0"/>
              <a:t>In Deutschland noch nicht soweit für EQR</a:t>
            </a:r>
          </a:p>
          <a:p>
            <a:r>
              <a:rPr lang="de-DE" dirty="0" smtClean="0"/>
              <a:t>Referenz Deutschland EQR notwendig</a:t>
            </a:r>
          </a:p>
          <a:p>
            <a:r>
              <a:rPr lang="de-DE" dirty="0" smtClean="0"/>
              <a:t>Duales System seit 2002</a:t>
            </a:r>
          </a:p>
          <a:p>
            <a:r>
              <a:rPr lang="de-DE" dirty="0" smtClean="0"/>
              <a:t>Landesausbildung verschieden</a:t>
            </a:r>
          </a:p>
          <a:p>
            <a:r>
              <a:rPr lang="de-DE" dirty="0" smtClean="0"/>
              <a:t>Private Angebote</a:t>
            </a:r>
          </a:p>
          <a:p>
            <a:r>
              <a:rPr lang="de-DE" dirty="0" smtClean="0"/>
              <a:t>Weiterhin Durcheinander</a:t>
            </a:r>
          </a:p>
          <a:p>
            <a:r>
              <a:rPr lang="de-DE" dirty="0" smtClean="0"/>
              <a:t>Zuerst Zertifizierungsindustrie gefragt</a:t>
            </a:r>
            <a:endParaRPr lang="de-DE" dirty="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43000"/>
            <a:ext cx="9144000" cy="1066800"/>
          </a:xfrm>
        </p:spPr>
        <p:txBody>
          <a:bodyPr>
            <a:normAutofit fontScale="90000"/>
          </a:bodyPr>
          <a:lstStyle/>
          <a:p>
            <a:r>
              <a:rPr lang="de-DE" dirty="0" smtClean="0"/>
              <a:t>Nachweis: </a:t>
            </a:r>
            <a:r>
              <a:rPr lang="de-DE" sz="3600" dirty="0" smtClean="0"/>
              <a:t>keine Behandlung ohne Zertifikat</a:t>
            </a:r>
            <a:endParaRPr lang="de-DE" dirty="0"/>
          </a:p>
        </p:txBody>
      </p:sp>
      <p:sp>
        <p:nvSpPr>
          <p:cNvPr id="3" name="Inhaltsplatzhalter 2"/>
          <p:cNvSpPr>
            <a:spLocks noGrp="1"/>
          </p:cNvSpPr>
          <p:nvPr>
            <p:ph idx="1"/>
          </p:nvPr>
        </p:nvSpPr>
        <p:spPr/>
        <p:txBody>
          <a:bodyPr/>
          <a:lstStyle/>
          <a:p>
            <a:r>
              <a:rPr lang="de-DE" dirty="0" smtClean="0"/>
              <a:t>einfache kosmetische Behandlungen EQR-Niveau 3 und für elektrische kosmetische Behandlungen und Massagen EQR-Niveau 4</a:t>
            </a:r>
          </a:p>
          <a:p>
            <a:r>
              <a:rPr lang="de-DE" dirty="0" smtClean="0"/>
              <a:t>Mikropigmentierung, Laserbehandlungen und IPL muss das Qualifikationsniveau EQR-Niveau 5/6 sein</a:t>
            </a:r>
          </a:p>
          <a:p>
            <a:r>
              <a:rPr lang="de-DE" dirty="0" smtClean="0"/>
              <a:t>Tabelle A.1 in Anhang A:  Auflistung von möglichen Behandlungen</a:t>
            </a:r>
          </a:p>
          <a:p>
            <a:endParaRPr lang="de-DE"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Zusätzliche Weiterbildung</a:t>
            </a:r>
            <a:endParaRPr lang="de-DE" dirty="0"/>
          </a:p>
        </p:txBody>
      </p:sp>
      <p:sp>
        <p:nvSpPr>
          <p:cNvPr id="3" name="Inhaltsplatzhalter 2"/>
          <p:cNvSpPr>
            <a:spLocks noGrp="1"/>
          </p:cNvSpPr>
          <p:nvPr>
            <p:ph idx="1"/>
          </p:nvPr>
        </p:nvSpPr>
        <p:spPr/>
        <p:txBody>
          <a:bodyPr>
            <a:normAutofit lnSpcReduction="10000"/>
          </a:bodyPr>
          <a:lstStyle/>
          <a:p>
            <a:r>
              <a:rPr lang="de-DE" dirty="0" smtClean="0"/>
              <a:t>Die verantwortliche Person muss alle Fachkräfte für Kosmetik, die im Kosmetiksalon Dienstleistungen erbringen, nach 7.3 beurteilen </a:t>
            </a:r>
          </a:p>
          <a:p>
            <a:r>
              <a:rPr lang="de-DE" dirty="0" smtClean="0"/>
              <a:t>Ausbildungspläne zur Unterstützung der kontinuierlichen beruflichen Weiterbildung ausarbeiten</a:t>
            </a:r>
          </a:p>
          <a:p>
            <a:r>
              <a:rPr lang="de-DE" dirty="0" smtClean="0"/>
              <a:t>Pflicht: jährlich an kontinuierlichen beruflichen Weiterbildungen teilnehmen und diese dokumentieren.</a:t>
            </a:r>
          </a:p>
          <a:p>
            <a:r>
              <a:rPr lang="de-DE" b="1" dirty="0" smtClean="0"/>
              <a:t>Konsequenz: Kostenerhöhung</a:t>
            </a:r>
          </a:p>
          <a:p>
            <a:endParaRPr lang="de-DE"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Besondere Ausbildung notwendig</a:t>
            </a:r>
            <a:br>
              <a:rPr lang="de-DE" dirty="0" smtClean="0"/>
            </a:br>
            <a:r>
              <a:rPr lang="de-DE" dirty="0" smtClean="0"/>
              <a:t>praktische Erfahrungen erforderlich</a:t>
            </a:r>
            <a:endParaRPr lang="de-DE" dirty="0"/>
          </a:p>
        </p:txBody>
      </p:sp>
      <p:sp>
        <p:nvSpPr>
          <p:cNvPr id="3" name="Inhaltsplatzhalter 2"/>
          <p:cNvSpPr>
            <a:spLocks noGrp="1"/>
          </p:cNvSpPr>
          <p:nvPr>
            <p:ph idx="1"/>
          </p:nvPr>
        </p:nvSpPr>
        <p:spPr>
          <a:xfrm>
            <a:off x="457200" y="2643182"/>
            <a:ext cx="8229600" cy="3931354"/>
          </a:xfrm>
        </p:spPr>
        <p:txBody>
          <a:bodyPr/>
          <a:lstStyle/>
          <a:p>
            <a:r>
              <a:rPr lang="de-DE" dirty="0" smtClean="0"/>
              <a:t>chemischen Peelings, </a:t>
            </a:r>
          </a:p>
          <a:p>
            <a:r>
              <a:rPr lang="de-DE" dirty="0" smtClean="0"/>
              <a:t>Mikropigmentierung, </a:t>
            </a:r>
          </a:p>
          <a:p>
            <a:r>
              <a:rPr lang="de-DE" dirty="0" smtClean="0"/>
              <a:t>Mikro-</a:t>
            </a:r>
            <a:r>
              <a:rPr lang="de-DE" dirty="0" err="1" smtClean="0"/>
              <a:t>Needling</a:t>
            </a:r>
            <a:endParaRPr lang="de-DE" dirty="0" smtClean="0"/>
          </a:p>
          <a:p>
            <a:r>
              <a:rPr lang="de-DE" dirty="0" smtClean="0"/>
              <a:t>IPL-Behandlungen, </a:t>
            </a:r>
          </a:p>
          <a:p>
            <a:r>
              <a:rPr lang="de-DE" dirty="0" smtClean="0"/>
              <a:t>Laser-Behandlungen </a:t>
            </a:r>
          </a:p>
          <a:p>
            <a:r>
              <a:rPr lang="de-DE" dirty="0" smtClean="0"/>
              <a:t>Licht-Behandlungen </a:t>
            </a:r>
          </a:p>
          <a:p>
            <a:r>
              <a:rPr lang="de-DE" dirty="0" smtClean="0"/>
              <a:t>weitere Untersuchungen,</a:t>
            </a:r>
            <a:endParaRPr lang="de-DE"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43000"/>
            <a:ext cx="9144000" cy="1066800"/>
          </a:xfrm>
        </p:spPr>
        <p:txBody>
          <a:bodyPr>
            <a:normAutofit fontScale="90000"/>
          </a:bodyPr>
          <a:lstStyle/>
          <a:p>
            <a:r>
              <a:rPr lang="de-DE" dirty="0" smtClean="0"/>
              <a:t>Kommentar zur Fachkompetenz des TC 409</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4.2.2 Mikropigmentierung/semipermanentes Make-up: Fachkräfte für Kosmetik müssen </a:t>
            </a:r>
            <a:r>
              <a:rPr lang="de-DE" b="1" u="sng" dirty="0" smtClean="0"/>
              <a:t>speziell</a:t>
            </a:r>
            <a:r>
              <a:rPr lang="de-DE" dirty="0" smtClean="0"/>
              <a:t> für die </a:t>
            </a:r>
            <a:r>
              <a:rPr lang="de-DE" dirty="0" err="1" smtClean="0"/>
              <a:t>intradermale</a:t>
            </a:r>
            <a:r>
              <a:rPr lang="de-DE" dirty="0" smtClean="0"/>
              <a:t> Anwendung entwickelte Pigmente verwenden (siehe Beschluss des Europarates </a:t>
            </a:r>
            <a:r>
              <a:rPr lang="de-DE" dirty="0" err="1" smtClean="0"/>
              <a:t>ResAP</a:t>
            </a:r>
            <a:r>
              <a:rPr lang="de-DE" dirty="0" smtClean="0"/>
              <a:t> (2008) 1)</a:t>
            </a:r>
          </a:p>
          <a:p>
            <a:r>
              <a:rPr lang="de-DE" dirty="0" smtClean="0"/>
              <a:t>Tatsächlich gibt es nur Negativliste </a:t>
            </a:r>
            <a:r>
              <a:rPr lang="de-DE" dirty="0" err="1" smtClean="0"/>
              <a:t>ResAP</a:t>
            </a:r>
            <a:r>
              <a:rPr lang="de-DE" dirty="0" smtClean="0"/>
              <a:t> (2008) 1)</a:t>
            </a:r>
          </a:p>
          <a:p>
            <a:r>
              <a:rPr lang="de-DE" dirty="0" smtClean="0"/>
              <a:t>4.2.3 Mikro-</a:t>
            </a:r>
            <a:r>
              <a:rPr lang="de-DE" dirty="0" err="1" smtClean="0"/>
              <a:t>Needling</a:t>
            </a:r>
            <a:r>
              <a:rPr lang="de-DE" dirty="0" smtClean="0"/>
              <a:t>: Die Eindringtiefe der Mikronadeln ist auf höchstens 1 mm zu beschränken, um eine </a:t>
            </a:r>
            <a:r>
              <a:rPr lang="de-DE" b="1" u="sng" dirty="0" smtClean="0"/>
              <a:t>kosmetische Anwendung </a:t>
            </a:r>
            <a:r>
              <a:rPr lang="de-DE" dirty="0" smtClean="0"/>
              <a:t>zu erzielen</a:t>
            </a:r>
          </a:p>
          <a:p>
            <a:r>
              <a:rPr lang="de-DE" dirty="0" smtClean="0"/>
              <a:t>Tatsächlich keine kosmetische Anwendung erlaubt (EU-</a:t>
            </a:r>
            <a:r>
              <a:rPr lang="de-DE" dirty="0" err="1" smtClean="0"/>
              <a:t>Borderline</a:t>
            </a:r>
            <a:r>
              <a:rPr lang="de-DE" dirty="0" smtClean="0"/>
              <a:t>-Manual 2.0) </a:t>
            </a:r>
            <a:endParaRPr lang="de-DE"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4.3 Behandlungsbezogene Risikobeurteilungen</a:t>
            </a:r>
            <a:endParaRPr lang="de-DE" dirty="0"/>
          </a:p>
        </p:txBody>
      </p:sp>
      <p:sp>
        <p:nvSpPr>
          <p:cNvPr id="3" name="Inhaltsplatzhalter 2"/>
          <p:cNvSpPr>
            <a:spLocks noGrp="1"/>
          </p:cNvSpPr>
          <p:nvPr>
            <p:ph idx="1"/>
          </p:nvPr>
        </p:nvSpPr>
        <p:spPr>
          <a:xfrm>
            <a:off x="457200" y="2249424"/>
            <a:ext cx="8686800" cy="4325112"/>
          </a:xfrm>
        </p:spPr>
        <p:txBody>
          <a:bodyPr>
            <a:normAutofit/>
          </a:bodyPr>
          <a:lstStyle/>
          <a:p>
            <a:r>
              <a:rPr lang="de-DE" dirty="0" smtClean="0"/>
              <a:t>erforderlichenfalls sollte dem Kunden geraten werden, die Meinung einer im Gesundheitswesen tätigen, qualifizierten Person, z. B. eines Dermatologen oder Arztes, einzuholen</a:t>
            </a:r>
          </a:p>
          <a:p>
            <a:r>
              <a:rPr lang="de-DE" dirty="0" smtClean="0"/>
              <a:t>Praxis-fremde Empfehlung (Wettbewerb)</a:t>
            </a:r>
          </a:p>
          <a:p>
            <a:r>
              <a:rPr lang="de-DE" dirty="0" smtClean="0"/>
              <a:t>Verlorene Kundin</a:t>
            </a:r>
          </a:p>
          <a:p>
            <a:r>
              <a:rPr lang="de-DE" dirty="0" smtClean="0"/>
              <a:t>Zeitaufwand = </a:t>
            </a:r>
            <a:r>
              <a:rPr lang="de-DE" b="1" dirty="0" smtClean="0"/>
              <a:t>Konsequenz: Kostenerhöhung</a:t>
            </a:r>
          </a:p>
          <a:p>
            <a:endParaRPr lang="de-DE"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642918"/>
            <a:ext cx="8229600" cy="1066800"/>
          </a:xfrm>
        </p:spPr>
        <p:txBody>
          <a:bodyPr/>
          <a:lstStyle/>
          <a:p>
            <a:r>
              <a:rPr lang="de-DE" dirty="0" smtClean="0"/>
              <a:t>Weitere Schwachstellen</a:t>
            </a:r>
            <a:endParaRPr lang="de-DE" dirty="0"/>
          </a:p>
        </p:txBody>
      </p:sp>
      <p:sp>
        <p:nvSpPr>
          <p:cNvPr id="3" name="Inhaltsplatzhalter 2"/>
          <p:cNvSpPr>
            <a:spLocks noGrp="1"/>
          </p:cNvSpPr>
          <p:nvPr>
            <p:ph idx="1"/>
          </p:nvPr>
        </p:nvSpPr>
        <p:spPr>
          <a:xfrm>
            <a:off x="0" y="1600200"/>
            <a:ext cx="9144000" cy="4525963"/>
          </a:xfrm>
        </p:spPr>
        <p:txBody>
          <a:bodyPr>
            <a:normAutofit/>
          </a:bodyPr>
          <a:lstStyle/>
          <a:p>
            <a:r>
              <a:rPr lang="de-DE" dirty="0" smtClean="0"/>
              <a:t>Für sämtliche Arten von Behandlungen, die im Salon erbracht werden können, muss eine Risikobeurteilung durchgeführt werden: </a:t>
            </a:r>
          </a:p>
          <a:p>
            <a:r>
              <a:rPr lang="de-DE" dirty="0" smtClean="0"/>
              <a:t>das wäre Aufgabe eines Arztes</a:t>
            </a:r>
          </a:p>
          <a:p>
            <a:r>
              <a:rPr lang="de-DE" dirty="0" smtClean="0"/>
              <a:t>Zu sämtlichen behandlungsbezogenen Risikobeurteilungen müssen Aufzeichnungen gemacht werden </a:t>
            </a:r>
            <a:r>
              <a:rPr lang="de-DE" b="1" dirty="0" smtClean="0"/>
              <a:t>Konsequenz: Kostenerhöhung</a:t>
            </a:r>
          </a:p>
          <a:p>
            <a:r>
              <a:rPr lang="de-DE" dirty="0" smtClean="0"/>
              <a:t>Medizinische Anamnese: Arztsache</a:t>
            </a:r>
          </a:p>
          <a:p>
            <a:r>
              <a:rPr lang="de-DE" dirty="0" smtClean="0"/>
              <a:t>Nachprüfbarkeit gefordert (Versicherungsschutz)</a:t>
            </a:r>
            <a:endParaRPr lang="de-DE"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4.4 Berufsethik beim Umgang mit Kunden</a:t>
            </a:r>
            <a:endParaRPr lang="de-DE" dirty="0"/>
          </a:p>
        </p:txBody>
      </p:sp>
      <p:sp>
        <p:nvSpPr>
          <p:cNvPr id="3" name="Inhaltsplatzhalter 2"/>
          <p:cNvSpPr>
            <a:spLocks noGrp="1"/>
          </p:cNvSpPr>
          <p:nvPr>
            <p:ph idx="1"/>
          </p:nvPr>
        </p:nvSpPr>
        <p:spPr/>
        <p:txBody>
          <a:bodyPr>
            <a:normAutofit fontScale="77500" lnSpcReduction="20000"/>
          </a:bodyPr>
          <a:lstStyle/>
          <a:p>
            <a:pPr>
              <a:buNone/>
            </a:pPr>
            <a:r>
              <a:rPr lang="de-DE" dirty="0" smtClean="0"/>
              <a:t>— Informieren von Kunden über die Grenzen von Behandlungen, Gegenanzeigen und Gegenreaktionen;</a:t>
            </a:r>
          </a:p>
          <a:p>
            <a:pPr>
              <a:buNone/>
            </a:pPr>
            <a:r>
              <a:rPr lang="de-DE" dirty="0" smtClean="0"/>
              <a:t>— Behandlung von Minderjährigen und anderen schutzbedürftigen Personen in Übereinstimmung mit</a:t>
            </a:r>
          </a:p>
          <a:p>
            <a:pPr>
              <a:buNone/>
            </a:pPr>
            <a:r>
              <a:rPr lang="de-DE" dirty="0" smtClean="0"/>
              <a:t>nationalen Vorschriften;</a:t>
            </a:r>
          </a:p>
          <a:p>
            <a:pPr>
              <a:buNone/>
            </a:pPr>
            <a:r>
              <a:rPr lang="de-DE" dirty="0" smtClean="0"/>
              <a:t>— Ablehnung der Erbringung einer Dienstleistung, wenn die Behandlung unangemessen ist;</a:t>
            </a:r>
          </a:p>
          <a:p>
            <a:pPr>
              <a:buNone/>
            </a:pPr>
            <a:r>
              <a:rPr lang="de-DE" dirty="0" smtClean="0"/>
              <a:t>— wann die Meinung einer im Gesundheitswesen tätigen, qualifizierten Person einzuholen ist;</a:t>
            </a:r>
          </a:p>
          <a:p>
            <a:pPr>
              <a:buNone/>
            </a:pPr>
            <a:r>
              <a:rPr lang="de-DE" dirty="0" smtClean="0"/>
              <a:t>— Bestimmen, welche Kundendaten als vertraulich angesehen werden müssen und </a:t>
            </a:r>
          </a:p>
          <a:p>
            <a:pPr>
              <a:buNone/>
            </a:pPr>
            <a:r>
              <a:rPr lang="de-DE" dirty="0" smtClean="0"/>
              <a:t>—  das sichere Aufbewahren dieser Daten</a:t>
            </a:r>
          </a:p>
          <a:p>
            <a:pPr>
              <a:buNone/>
            </a:pPr>
            <a:r>
              <a:rPr lang="de-DE" dirty="0" smtClean="0"/>
              <a:t>— Aufbewahren und Führen von Kundendaten, beispielsweise von Kontaktdaten</a:t>
            </a:r>
            <a:endParaRPr lang="de-DE"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5.4 Empfangsbereich</a:t>
            </a:r>
            <a:endParaRPr lang="de-DE" dirty="0"/>
          </a:p>
        </p:txBody>
      </p:sp>
      <p:sp>
        <p:nvSpPr>
          <p:cNvPr id="3" name="Inhaltsplatzhalter 2"/>
          <p:cNvSpPr>
            <a:spLocks noGrp="1"/>
          </p:cNvSpPr>
          <p:nvPr>
            <p:ph idx="1"/>
          </p:nvPr>
        </p:nvSpPr>
        <p:spPr/>
        <p:txBody>
          <a:bodyPr/>
          <a:lstStyle/>
          <a:p>
            <a:r>
              <a:rPr lang="de-DE" dirty="0" smtClean="0"/>
              <a:t>Für die Begrüßung des Kunden muss ein Empfangsbereich vorhanden sein.</a:t>
            </a:r>
          </a:p>
          <a:p>
            <a:r>
              <a:rPr lang="de-DE" dirty="0" smtClean="0"/>
              <a:t>Eine Liste der zur Verfügung stehenden Dienstleistungen, einschließlich Preisen, Öffnungszeiten und Stornierungsbedingungen</a:t>
            </a:r>
          </a:p>
          <a:p>
            <a:r>
              <a:rPr lang="de-DE" b="1" dirty="0" smtClean="0"/>
              <a:t>Konsequenz: Kostenerhöhung</a:t>
            </a:r>
          </a:p>
          <a:p>
            <a:pPr>
              <a:buNone/>
            </a:pPr>
            <a:endParaRPr lang="de-DE" dirty="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714356"/>
            <a:ext cx="8229600" cy="1066800"/>
          </a:xfrm>
        </p:spPr>
        <p:txBody>
          <a:bodyPr>
            <a:normAutofit fontScale="90000"/>
          </a:bodyPr>
          <a:lstStyle/>
          <a:p>
            <a:r>
              <a:rPr lang="de-DE" b="1" dirty="0" smtClean="0"/>
              <a:t>5.5 Ausstattung des Behandlungsraumes</a:t>
            </a:r>
            <a:endParaRPr lang="de-DE" dirty="0"/>
          </a:p>
        </p:txBody>
      </p:sp>
      <p:sp>
        <p:nvSpPr>
          <p:cNvPr id="3" name="Inhaltsplatzhalter 2"/>
          <p:cNvSpPr>
            <a:spLocks noGrp="1"/>
          </p:cNvSpPr>
          <p:nvPr>
            <p:ph idx="1"/>
          </p:nvPr>
        </p:nvSpPr>
        <p:spPr>
          <a:xfrm>
            <a:off x="457200" y="2071678"/>
            <a:ext cx="8686800" cy="4525963"/>
          </a:xfrm>
        </p:spPr>
        <p:txBody>
          <a:bodyPr>
            <a:normAutofit fontScale="55000" lnSpcReduction="20000"/>
          </a:bodyPr>
          <a:lstStyle/>
          <a:p>
            <a:pPr>
              <a:buNone/>
            </a:pPr>
            <a:r>
              <a:rPr lang="de-DE" dirty="0" smtClean="0"/>
              <a:t>— Wasserversorgung für jeden Behandlungsraum einschließlich einer Duschvorrichtung, falls erforderlich;</a:t>
            </a:r>
          </a:p>
          <a:p>
            <a:pPr>
              <a:buNone/>
            </a:pPr>
            <a:r>
              <a:rPr lang="de-DE" dirty="0" smtClean="0"/>
              <a:t>— Bereitstellung einer ausreichenden Anzahl an Handdesinfektionsgelegenheiten und Trocknungsgeräten für Mitarbeiter und Kunden;</a:t>
            </a:r>
          </a:p>
          <a:p>
            <a:pPr>
              <a:buNone/>
            </a:pPr>
            <a:r>
              <a:rPr lang="de-DE" dirty="0" smtClean="0"/>
              <a:t>— ausreichende Stromversorgung aller Geräte einschließlich ausreichender Anzahl an Steckdosen;</a:t>
            </a:r>
          </a:p>
          <a:p>
            <a:pPr>
              <a:buNone/>
            </a:pPr>
            <a:r>
              <a:rPr lang="de-DE" dirty="0" smtClean="0"/>
              <a:t>— ergonomische Faktoren wie die Anordnung von Geräten und verstellbaren Geräten;</a:t>
            </a:r>
          </a:p>
          <a:p>
            <a:pPr>
              <a:buNone/>
            </a:pPr>
            <a:r>
              <a:rPr lang="de-DE" dirty="0" smtClean="0"/>
              <a:t>— Belüftung;</a:t>
            </a:r>
          </a:p>
          <a:p>
            <a:pPr>
              <a:buNone/>
            </a:pPr>
            <a:r>
              <a:rPr lang="de-DE" dirty="0" smtClean="0"/>
              <a:t>— ausreichende Beleuchtung entsprechend den Anforderungen an die Behandlung;</a:t>
            </a:r>
          </a:p>
          <a:p>
            <a:pPr>
              <a:buNone/>
            </a:pPr>
            <a:r>
              <a:rPr lang="de-DE" dirty="0" smtClean="0"/>
              <a:t>— Schall und Geräusche;</a:t>
            </a:r>
          </a:p>
          <a:p>
            <a:pPr>
              <a:buNone/>
            </a:pPr>
            <a:r>
              <a:rPr lang="de-DE" dirty="0" smtClean="0"/>
              <a:t>— Temperatur;</a:t>
            </a:r>
          </a:p>
          <a:p>
            <a:pPr>
              <a:buNone/>
            </a:pPr>
            <a:r>
              <a:rPr lang="de-DE" dirty="0" smtClean="0"/>
              <a:t>— Privatsphäre für den Kunden;</a:t>
            </a:r>
          </a:p>
          <a:p>
            <a:pPr>
              <a:buNone/>
            </a:pPr>
            <a:r>
              <a:rPr lang="de-DE" dirty="0" smtClean="0"/>
              <a:t>— Eignung aller Oberflächen zur Reinigung, einschließlich Arbeitsflächen, Behandlungsliegen usw.</a:t>
            </a:r>
          </a:p>
          <a:p>
            <a:pPr>
              <a:buNone/>
            </a:pPr>
            <a:r>
              <a:rPr lang="de-DE" dirty="0" smtClean="0"/>
              <a:t>— rutschfeste Bodenbeläge, die gewischt werden können. Teppiche dürfen im Behandlungsraum nicht verwendet werden;</a:t>
            </a:r>
          </a:p>
          <a:p>
            <a:pPr>
              <a:buNone/>
            </a:pPr>
            <a:r>
              <a:rPr lang="de-DE" dirty="0" smtClean="0"/>
              <a:t>— Verwendung von Hilfsmitteln, die Einfluss auf das Wohlbefinden des Kunden haben können, z. B. Beleuchtung, Musik;</a:t>
            </a:r>
          </a:p>
          <a:p>
            <a:pPr>
              <a:buNone/>
            </a:pPr>
            <a:r>
              <a:rPr lang="de-DE" dirty="0" smtClean="0"/>
              <a:t>— Bekämpfung von möglichen Schädlingen, z. B. Nagetieren und Insekten; und</a:t>
            </a:r>
          </a:p>
          <a:p>
            <a:pPr>
              <a:buNone/>
            </a:pPr>
            <a:r>
              <a:rPr lang="de-DE" dirty="0" smtClean="0"/>
              <a:t>— Bereitstellung von geeigneten Abfallbehältern, einschließlich Einzelbehältern für potentiell gefährliche Abfälle und deren entsprechende Entsorgungsverfahre</a:t>
            </a:r>
          </a:p>
          <a:p>
            <a:pPr>
              <a:buNone/>
            </a:pPr>
            <a:r>
              <a:rPr lang="de-DE" b="1" dirty="0" smtClean="0"/>
              <a:t>Konsequenz: Kostenerhöhung</a:t>
            </a:r>
          </a:p>
          <a:p>
            <a:pPr>
              <a:buNone/>
            </a:pPr>
            <a:endParaRPr lang="de-DE"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571480"/>
            <a:ext cx="8472518" cy="1066800"/>
          </a:xfrm>
        </p:spPr>
        <p:txBody>
          <a:bodyPr>
            <a:normAutofit/>
          </a:bodyPr>
          <a:lstStyle/>
          <a:p>
            <a:pPr algn="ctr"/>
            <a:r>
              <a:rPr lang="de-DE" dirty="0" smtClean="0"/>
              <a:t>ICADA eV</a:t>
            </a:r>
            <a:endParaRPr lang="de-DE" dirty="0"/>
          </a:p>
        </p:txBody>
      </p:sp>
      <p:sp>
        <p:nvSpPr>
          <p:cNvPr id="3" name="Inhaltsplatzhalter 2"/>
          <p:cNvSpPr>
            <a:spLocks noGrp="1"/>
          </p:cNvSpPr>
          <p:nvPr>
            <p:ph idx="1"/>
          </p:nvPr>
        </p:nvSpPr>
        <p:spPr>
          <a:xfrm>
            <a:off x="0" y="1500174"/>
            <a:ext cx="9144000" cy="5786478"/>
          </a:xfrm>
        </p:spPr>
        <p:txBody>
          <a:bodyPr>
            <a:normAutofit fontScale="70000" lnSpcReduction="20000"/>
          </a:bodyPr>
          <a:lstStyle/>
          <a:p>
            <a:r>
              <a:rPr lang="de-DE" sz="3200" dirty="0" smtClean="0"/>
              <a:t>Europäischer Verband (BDIH, IKW, VCP, ..)</a:t>
            </a:r>
          </a:p>
          <a:p>
            <a:r>
              <a:rPr lang="de-DE" sz="3200" dirty="0" smtClean="0"/>
              <a:t>deutsch-</a:t>
            </a:r>
            <a:r>
              <a:rPr lang="de-DE" sz="3200" dirty="0" err="1" smtClean="0"/>
              <a:t>sprachige,r</a:t>
            </a:r>
            <a:r>
              <a:rPr lang="de-DE" sz="3200" dirty="0" smtClean="0"/>
              <a:t> europäische Lobby-Verband</a:t>
            </a:r>
          </a:p>
          <a:p>
            <a:r>
              <a:rPr lang="de-DE" sz="3200" dirty="0" smtClean="0"/>
              <a:t>für </a:t>
            </a:r>
            <a:r>
              <a:rPr lang="de-DE" sz="3200" dirty="0" err="1" smtClean="0"/>
              <a:t>präparative</a:t>
            </a:r>
            <a:r>
              <a:rPr lang="de-DE" sz="3200" dirty="0" smtClean="0"/>
              <a:t> und apparative Kosmetik (wichtig für Partner)</a:t>
            </a:r>
          </a:p>
          <a:p>
            <a:r>
              <a:rPr lang="de-DE" sz="3200" dirty="0" smtClean="0"/>
              <a:t>Institut, Natur, Dermatologen, Apotheken, Drogerien, </a:t>
            </a:r>
            <a:r>
              <a:rPr lang="de-DE" sz="3200" dirty="0" err="1" smtClean="0"/>
              <a:t>Naildesign</a:t>
            </a:r>
            <a:r>
              <a:rPr lang="de-DE" sz="3200" dirty="0" smtClean="0"/>
              <a:t>, Fußpflege, Friseure, Lohnhersteller (wichtig für Partner)</a:t>
            </a:r>
          </a:p>
          <a:p>
            <a:r>
              <a:rPr lang="de-DE" sz="3200" dirty="0" smtClean="0"/>
              <a:t>KMU: für kleine und mittleren Unternehmen (Gegensatz zu IKW)</a:t>
            </a:r>
          </a:p>
          <a:p>
            <a:r>
              <a:rPr lang="de-DE" sz="3200" dirty="0" smtClean="0"/>
              <a:t>Einfluss nicht auf Deutschland beschränkt</a:t>
            </a:r>
          </a:p>
          <a:p>
            <a:r>
              <a:rPr lang="de-DE" sz="3200" dirty="0" smtClean="0"/>
              <a:t>Lobby in Berlin, Bonn, Wien, Brüssel (Partner für alle Themen)</a:t>
            </a:r>
          </a:p>
          <a:p>
            <a:r>
              <a:rPr lang="de-DE" sz="3200" dirty="0" smtClean="0"/>
              <a:t>Mitarbeit: Kommission, Ministerien, Behörden, Überwachung</a:t>
            </a:r>
          </a:p>
          <a:p>
            <a:r>
              <a:rPr lang="de-DE" sz="3200" dirty="0" smtClean="0"/>
              <a:t>Normungsgremien: ISO, CEN, DIN (BDIH-Richtlinie)</a:t>
            </a:r>
          </a:p>
          <a:p>
            <a:r>
              <a:rPr lang="de-DE" sz="3200" dirty="0" smtClean="0"/>
              <a:t>Geben sofort proaktive, aktuelle Informationen </a:t>
            </a:r>
          </a:p>
          <a:p>
            <a:r>
              <a:rPr lang="de-DE" sz="3200" dirty="0" smtClean="0"/>
              <a:t>Service (Fragen, Kontakte, Lieferquellen, Technik, Wissenschaft….)</a:t>
            </a:r>
          </a:p>
          <a:p>
            <a:r>
              <a:rPr lang="de-DE" sz="3200" dirty="0" smtClean="0"/>
              <a:t>wir reden nicht lange, wir beschließen und handeln</a:t>
            </a:r>
          </a:p>
          <a:p>
            <a:r>
              <a:rPr lang="de-DE" sz="3200" dirty="0" smtClean="0"/>
              <a:t>arbeitet in internationalen Kooperationen (</a:t>
            </a:r>
            <a:r>
              <a:rPr lang="de-DE" sz="3200" dirty="0" err="1" smtClean="0"/>
              <a:t>obligatorisch:Diplomatie</a:t>
            </a:r>
            <a:r>
              <a:rPr lang="de-DE" sz="3200" dirty="0" smtClean="0"/>
              <a:t>)</a:t>
            </a:r>
          </a:p>
          <a:p>
            <a:r>
              <a:rPr lang="de-DE" sz="3200" dirty="0" smtClean="0"/>
              <a:t>bereits erfolgreiche europäische Konsortien geführt</a:t>
            </a:r>
          </a:p>
          <a:p>
            <a:r>
              <a:rPr lang="de-DE" sz="2400" dirty="0" smtClean="0"/>
              <a:t>Kein Berufsverband (DGK, BDK, </a:t>
            </a:r>
            <a:r>
              <a:rPr lang="de-DE" sz="2400" dirty="0" err="1" smtClean="0"/>
              <a:t>GDCh</a:t>
            </a:r>
            <a:r>
              <a:rPr lang="de-DE" sz="2400" dirty="0" smtClean="0"/>
              <a:t>…)</a:t>
            </a:r>
          </a:p>
          <a:p>
            <a:r>
              <a:rPr lang="de-DE" sz="3200" dirty="0" smtClean="0"/>
              <a:t>Fachtagungen für die Branche (9.November 16)</a:t>
            </a:r>
          </a:p>
          <a:p>
            <a:endParaRPr lang="de-DE" dirty="0" smtClean="0"/>
          </a:p>
          <a:p>
            <a:endParaRPr lang="de-DE" dirty="0" smtClean="0"/>
          </a:p>
          <a:p>
            <a:endParaRPr lang="de-DE" dirty="0" smtClean="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5.6 Wartung und Hygiene des Salons</a:t>
            </a:r>
            <a:endParaRPr lang="de-DE" dirty="0"/>
          </a:p>
        </p:txBody>
      </p:sp>
      <p:sp>
        <p:nvSpPr>
          <p:cNvPr id="3" name="Inhaltsplatzhalter 2"/>
          <p:cNvSpPr>
            <a:spLocks noGrp="1"/>
          </p:cNvSpPr>
          <p:nvPr>
            <p:ph idx="1"/>
          </p:nvPr>
        </p:nvSpPr>
        <p:spPr/>
        <p:txBody>
          <a:bodyPr/>
          <a:lstStyle/>
          <a:p>
            <a:endParaRPr lang="de-DE"/>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ctr"/>
            <a:r>
              <a:rPr lang="de-DE" sz="2800" dirty="0" smtClean="0"/>
              <a:t>5.7 Hygiene für bei der Erbringung der Dienstleistung verwendeten Geräte, Materialien</a:t>
            </a:r>
            <a:br>
              <a:rPr lang="de-DE" sz="2800" dirty="0" smtClean="0"/>
            </a:br>
            <a:r>
              <a:rPr lang="de-DE" sz="2800" dirty="0" smtClean="0"/>
              <a:t>und Instrumente</a:t>
            </a:r>
            <a:endParaRPr lang="de-DE" sz="2800" dirty="0"/>
          </a:p>
        </p:txBody>
      </p:sp>
      <p:sp>
        <p:nvSpPr>
          <p:cNvPr id="3" name="Inhaltsplatzhalter 2"/>
          <p:cNvSpPr>
            <a:spLocks noGrp="1"/>
          </p:cNvSpPr>
          <p:nvPr>
            <p:ph idx="1"/>
          </p:nvPr>
        </p:nvSpPr>
        <p:spPr/>
        <p:txBody>
          <a:bodyPr/>
          <a:lstStyle/>
          <a:p>
            <a:endParaRPr lang="de-DE"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5.8 Persönliche Hygiene von Fachkräften für Kosmetik</a:t>
            </a:r>
            <a:endParaRPr lang="de-DE" dirty="0"/>
          </a:p>
        </p:txBody>
      </p:sp>
      <p:sp>
        <p:nvSpPr>
          <p:cNvPr id="3" name="Inhaltsplatzhalter 2"/>
          <p:cNvSpPr>
            <a:spLocks noGrp="1"/>
          </p:cNvSpPr>
          <p:nvPr>
            <p:ph idx="1"/>
          </p:nvPr>
        </p:nvSpPr>
        <p:spPr>
          <a:ln>
            <a:solidFill>
              <a:srgbClr val="FFFF00"/>
            </a:solidFill>
          </a:ln>
        </p:spPr>
        <p:txBody>
          <a:bodyPr>
            <a:normAutofit fontScale="62500" lnSpcReduction="20000"/>
          </a:bodyPr>
          <a:lstStyle/>
          <a:p>
            <a:pPr>
              <a:buNone/>
            </a:pPr>
            <a:r>
              <a:rPr lang="de-DE" dirty="0" smtClean="0"/>
              <a:t>—  Benutzung von Seife und/oder Handdesinfektionsmitteln zur Desinfektion von Händen und Nägeln vor der Behandlung;</a:t>
            </a:r>
          </a:p>
          <a:p>
            <a:pPr>
              <a:buNone/>
            </a:pPr>
            <a:r>
              <a:rPr lang="de-DE" dirty="0" smtClean="0"/>
              <a:t>— Bereitstellung, Tragen und Pflege von sauberer und entsprechender Dienst- oder Berufskleidung für Fachkräfte für Kosmetik;</a:t>
            </a:r>
          </a:p>
          <a:p>
            <a:pPr>
              <a:buNone/>
            </a:pPr>
            <a:r>
              <a:rPr lang="de-DE" dirty="0" smtClean="0"/>
              <a:t>— Tragen von entsprechender Schutzausrüstung während der Behandlung, beispielsweise von Einmalhandschuhen, Schürzen, Schutzbrillen, wenn dies als erforderlich angesehen wird, </a:t>
            </a:r>
          </a:p>
          <a:p>
            <a:pPr>
              <a:buNone/>
            </a:pPr>
            <a:r>
              <a:rPr lang="de-DE" dirty="0" smtClean="0"/>
              <a:t>—  basierend auf der behandlungsbezogenen Risikobeurteilung, d. h. bei möglichem Kontakt mit Körperflüssigkeiten;</a:t>
            </a:r>
          </a:p>
          <a:p>
            <a:pPr>
              <a:buNone/>
            </a:pPr>
            <a:r>
              <a:rPr lang="de-DE" dirty="0" smtClean="0"/>
              <a:t>— Pflege und Ersatz jeglicher verwendeter Schutzausrüstung;</a:t>
            </a:r>
          </a:p>
          <a:p>
            <a:pPr>
              <a:buNone/>
            </a:pPr>
            <a:r>
              <a:rPr lang="de-DE" dirty="0" smtClean="0"/>
              <a:t>— angemessenes persönliches Erscheinungsbild für Fachkräfte für Kosmetik, das</a:t>
            </a:r>
          </a:p>
          <a:p>
            <a:pPr>
              <a:buNone/>
            </a:pPr>
            <a:r>
              <a:rPr lang="de-DE" dirty="0" smtClean="0"/>
              <a:t>— in Abhängigkeit von der erbrachten Behandlung mindestens das Benutzen von </a:t>
            </a:r>
            <a:r>
              <a:rPr lang="de-DE" dirty="0" smtClean="0">
                <a:ln>
                  <a:solidFill>
                    <a:schemeClr val="tx1"/>
                  </a:solidFill>
                </a:ln>
              </a:rPr>
              <a:t>Make-up, </a:t>
            </a:r>
            <a:r>
              <a:rPr lang="de-DE" dirty="0" smtClean="0"/>
              <a:t>Schneiden von Fingernägeln und die Begrenzung der Benutzung von Nagellack, die Begrenzung des Tragens von Schmuck, das Zusammenbinden von Haaren, entsprechendes Abdecken von Schnitt- und Schürfwunden</a:t>
            </a:r>
          </a:p>
          <a:p>
            <a:pPr>
              <a:buNone/>
            </a:pPr>
            <a:endParaRPr lang="de-DE"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5.9 Terminplanung und -Verwaltung</a:t>
            </a:r>
            <a:endParaRPr lang="de-DE" dirty="0"/>
          </a:p>
        </p:txBody>
      </p:sp>
      <p:sp>
        <p:nvSpPr>
          <p:cNvPr id="3" name="Inhaltsplatzhalter 2"/>
          <p:cNvSpPr>
            <a:spLocks noGrp="1"/>
          </p:cNvSpPr>
          <p:nvPr>
            <p:ph idx="1"/>
          </p:nvPr>
        </p:nvSpPr>
        <p:spPr/>
        <p:txBody>
          <a:bodyPr/>
          <a:lstStyle/>
          <a:p>
            <a:endParaRPr lang="de-DE"/>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5.10.2 Kundenberatung</a:t>
            </a:r>
            <a:endParaRPr lang="de-DE" dirty="0"/>
          </a:p>
        </p:txBody>
      </p:sp>
      <p:sp>
        <p:nvSpPr>
          <p:cNvPr id="3" name="Inhaltsplatzhalter 2"/>
          <p:cNvSpPr>
            <a:spLocks noGrp="1"/>
          </p:cNvSpPr>
          <p:nvPr>
            <p:ph idx="1"/>
          </p:nvPr>
        </p:nvSpPr>
        <p:spPr>
          <a:xfrm>
            <a:off x="457200" y="2249424"/>
            <a:ext cx="8686800" cy="4325112"/>
          </a:xfrm>
        </p:spPr>
        <p:txBody>
          <a:bodyPr/>
          <a:lstStyle/>
          <a:p>
            <a:r>
              <a:rPr lang="de-DE" dirty="0" smtClean="0"/>
              <a:t>Aufzeichnung der Kundenberatung</a:t>
            </a:r>
          </a:p>
          <a:p>
            <a:r>
              <a:rPr lang="de-DE" dirty="0" smtClean="0"/>
              <a:t>Kunden und der Fachkraft für Kosmetik unterschrieben werden</a:t>
            </a:r>
          </a:p>
          <a:p>
            <a:r>
              <a:rPr lang="de-DE" dirty="0" smtClean="0"/>
              <a:t>Zeitaufwand = </a:t>
            </a:r>
            <a:r>
              <a:rPr lang="de-DE" b="1" dirty="0" smtClean="0"/>
              <a:t>Konsequenz: Kostenerhöhung</a:t>
            </a:r>
          </a:p>
          <a:p>
            <a:pPr>
              <a:buNone/>
            </a:pPr>
            <a:endParaRPr lang="de-DE" dirty="0" smtClean="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5.10.3 Prüfung vor der Behandlung</a:t>
            </a:r>
            <a:endParaRPr lang="de-DE" dirty="0"/>
          </a:p>
        </p:txBody>
      </p:sp>
      <p:sp>
        <p:nvSpPr>
          <p:cNvPr id="3" name="Inhaltsplatzhalter 2"/>
          <p:cNvSpPr>
            <a:spLocks noGrp="1"/>
          </p:cNvSpPr>
          <p:nvPr>
            <p:ph idx="1"/>
          </p:nvPr>
        </p:nvSpPr>
        <p:spPr/>
        <p:txBody>
          <a:bodyPr>
            <a:normAutofit/>
          </a:bodyPr>
          <a:lstStyle/>
          <a:p>
            <a:pPr>
              <a:buNone/>
            </a:pPr>
            <a:r>
              <a:rPr lang="de-DE" dirty="0" smtClean="0"/>
              <a:t>— Allergietests (Produkt): Widerspruch zur EU-Kommissions-Empfehlung;</a:t>
            </a:r>
          </a:p>
          <a:p>
            <a:pPr>
              <a:buNone/>
            </a:pPr>
            <a:r>
              <a:rPr lang="de-DE" dirty="0" smtClean="0"/>
              <a:t>— thermische Prüfungen zur Bestimmung der Reaktion auf Heiß- und Kaltreize vor Beginn der</a:t>
            </a:r>
          </a:p>
          <a:p>
            <a:pPr>
              <a:buNone/>
            </a:pPr>
            <a:r>
              <a:rPr lang="de-DE" dirty="0" smtClean="0"/>
              <a:t>	Behandlung;</a:t>
            </a:r>
          </a:p>
          <a:p>
            <a:pPr>
              <a:buNone/>
            </a:pPr>
            <a:r>
              <a:rPr lang="de-DE" dirty="0" smtClean="0"/>
              <a:t>— Prüfung der taktilen Eigenschaften zur Bestimmung der Reaktion des Kunden auf Reize;</a:t>
            </a:r>
          </a:p>
          <a:p>
            <a:pPr>
              <a:buNone/>
            </a:pPr>
            <a:r>
              <a:rPr lang="de-DE" dirty="0" smtClean="0"/>
              <a:t>— Probebehandlungen(??!).</a:t>
            </a:r>
            <a:endParaRPr lang="de-DE" dirty="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5.11.1 Hygiene und Sicherheit</a:t>
            </a:r>
            <a:endParaRPr lang="de-DE" dirty="0"/>
          </a:p>
        </p:txBody>
      </p:sp>
      <p:sp>
        <p:nvSpPr>
          <p:cNvPr id="3" name="Inhaltsplatzhalter 2"/>
          <p:cNvSpPr>
            <a:spLocks noGrp="1"/>
          </p:cNvSpPr>
          <p:nvPr>
            <p:ph idx="1"/>
          </p:nvPr>
        </p:nvSpPr>
        <p:spPr/>
        <p:txBody>
          <a:bodyPr/>
          <a:lstStyle/>
          <a:p>
            <a:r>
              <a:rPr lang="de-DE" dirty="0" smtClean="0"/>
              <a:t>Benutzen von Einweg-</a:t>
            </a:r>
            <a:r>
              <a:rPr lang="de-DE" dirty="0" err="1" smtClean="0"/>
              <a:t>Applikatoren</a:t>
            </a:r>
            <a:endParaRPr lang="de-DE" dirty="0" smtClean="0"/>
          </a:p>
          <a:p>
            <a:r>
              <a:rPr lang="de-DE" dirty="0" smtClean="0"/>
              <a:t> Benutzen von getrennten Behältern für jeden Kunden für Öle, Salben, Cremes oder Wachse oder jegliche andere kosmetischen Mittel, die während einer Behandlung verwendet werden;</a:t>
            </a:r>
          </a:p>
          <a:p>
            <a:r>
              <a:rPr lang="de-DE" dirty="0" smtClean="0"/>
              <a:t>(Beendigung der Kabinettwaren-Behälter ??)</a:t>
            </a:r>
          </a:p>
          <a:p>
            <a:endParaRPr lang="de-DE" dirty="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Fachliche Schwachstelle</a:t>
            </a:r>
            <a:endParaRPr lang="de-DE" dirty="0"/>
          </a:p>
        </p:txBody>
      </p:sp>
      <p:sp>
        <p:nvSpPr>
          <p:cNvPr id="3" name="Inhaltsplatzhalter 2"/>
          <p:cNvSpPr>
            <a:spLocks noGrp="1"/>
          </p:cNvSpPr>
          <p:nvPr>
            <p:ph idx="1"/>
          </p:nvPr>
        </p:nvSpPr>
        <p:spPr/>
        <p:txBody>
          <a:bodyPr/>
          <a:lstStyle/>
          <a:p>
            <a:r>
              <a:rPr lang="de-DE" dirty="0" smtClean="0"/>
              <a:t>Wenn die Behandlung ein </a:t>
            </a:r>
            <a:r>
              <a:rPr lang="de-DE" b="1" u="sng" dirty="0" smtClean="0"/>
              <a:t>Eindringen</a:t>
            </a:r>
            <a:r>
              <a:rPr lang="de-DE" dirty="0" smtClean="0"/>
              <a:t> in die Haut umfasst, gelten die folgenden Bedingungen:</a:t>
            </a:r>
          </a:p>
          <a:p>
            <a:r>
              <a:rPr lang="de-DE" dirty="0" err="1" smtClean="0"/>
              <a:t>topisches</a:t>
            </a:r>
            <a:r>
              <a:rPr lang="de-DE" dirty="0" smtClean="0"/>
              <a:t> Auftragen von Desinfektionsmittel auf den Hautbereich vor Beginn der Behandlung</a:t>
            </a:r>
          </a:p>
          <a:p>
            <a:r>
              <a:rPr lang="de-DE" dirty="0" smtClean="0"/>
              <a:t>Desinfektion vor Cremeanwendung ??</a:t>
            </a:r>
            <a:endParaRPr lang="de-DE"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6.2 </a:t>
            </a:r>
            <a:r>
              <a:rPr lang="de-DE" sz="3600" dirty="0" smtClean="0"/>
              <a:t>Wartung, Überprüfung der Instrumente und Geräte und Nutzung des Salons</a:t>
            </a:r>
            <a:endParaRPr lang="de-DE" dirty="0"/>
          </a:p>
        </p:txBody>
      </p:sp>
      <p:sp>
        <p:nvSpPr>
          <p:cNvPr id="3" name="Inhaltsplatzhalter 2"/>
          <p:cNvSpPr>
            <a:spLocks noGrp="1"/>
          </p:cNvSpPr>
          <p:nvPr>
            <p:ph idx="1"/>
          </p:nvPr>
        </p:nvSpPr>
        <p:spPr/>
        <p:txBody>
          <a:bodyPr/>
          <a:lstStyle/>
          <a:p>
            <a:r>
              <a:rPr lang="de-DE" dirty="0" smtClean="0"/>
              <a:t>Separate individuelle Geräte-Norm notwendig</a:t>
            </a:r>
          </a:p>
          <a:p>
            <a:r>
              <a:rPr lang="de-DE" dirty="0" smtClean="0"/>
              <a:t>Siehe ICADA-Geräte-Normen (www.apparative-kosmetik.eu)</a:t>
            </a:r>
            <a:endParaRPr lang="de-DE" dirty="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100" b="1" dirty="0" smtClean="0"/>
              <a:t>6.2.2 Handhabung und Benutzung von zur Erbringung von Dienstleistungen im Kosmetiksalon benutzten elektrischen Geräten</a:t>
            </a:r>
            <a:endParaRPr lang="de-DE" dirty="0"/>
          </a:p>
        </p:txBody>
      </p:sp>
      <p:sp>
        <p:nvSpPr>
          <p:cNvPr id="3" name="Inhaltsplatzhalter 2"/>
          <p:cNvSpPr>
            <a:spLocks noGrp="1"/>
          </p:cNvSpPr>
          <p:nvPr>
            <p:ph idx="1"/>
          </p:nvPr>
        </p:nvSpPr>
        <p:spPr>
          <a:xfrm>
            <a:off x="457200" y="2643182"/>
            <a:ext cx="8229600" cy="4214818"/>
          </a:xfrm>
        </p:spPr>
        <p:txBody>
          <a:bodyPr>
            <a:normAutofit fontScale="92500" lnSpcReduction="20000"/>
          </a:bodyPr>
          <a:lstStyle/>
          <a:p>
            <a:r>
              <a:rPr lang="de-DE" dirty="0" smtClean="0"/>
              <a:t>Fachkräfte für Kosmetik müssen entsprechend der Herstelleranleitung hinsichtlich der speziellen Benutzung sämtlicher elektrischer Geräte zur Erbringung von Dienstleistungen im Kosmetiksalon geschult sein. </a:t>
            </a:r>
          </a:p>
          <a:p>
            <a:r>
              <a:rPr lang="de-DE" dirty="0" smtClean="0"/>
              <a:t>Sie müssen über Kenntnisse hinsichtlich der Funktion und des Einstellens der Geräte verfügen.</a:t>
            </a:r>
          </a:p>
          <a:p>
            <a:r>
              <a:rPr lang="de-DE" dirty="0" smtClean="0"/>
              <a:t>ICADA-Politik: Geräte-Anwendung nur von Geräte-geschultem Geräte-Nutzer</a:t>
            </a:r>
          </a:p>
          <a:p>
            <a:r>
              <a:rPr lang="de-DE" dirty="0" smtClean="0"/>
              <a:t>ICADA-Politik: akademischer Titel kein Ersatz für Geräte-Schulung (gegen Pauschalanspruch der Mediziner)</a:t>
            </a:r>
            <a:endParaRPr lang="de-DE"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714356"/>
            <a:ext cx="8229600" cy="1066800"/>
          </a:xfrm>
        </p:spPr>
        <p:txBody>
          <a:bodyPr>
            <a:normAutofit/>
          </a:bodyPr>
          <a:lstStyle/>
          <a:p>
            <a:r>
              <a:rPr lang="de-DE" dirty="0" smtClean="0"/>
              <a:t>Abgrenzung zum VCP</a:t>
            </a:r>
            <a:endParaRPr lang="de-DE" dirty="0"/>
          </a:p>
        </p:txBody>
      </p:sp>
      <p:sp>
        <p:nvSpPr>
          <p:cNvPr id="3" name="Inhaltsplatzhalter 2"/>
          <p:cNvSpPr>
            <a:spLocks noGrp="1"/>
          </p:cNvSpPr>
          <p:nvPr>
            <p:ph idx="1"/>
          </p:nvPr>
        </p:nvSpPr>
        <p:spPr>
          <a:xfrm>
            <a:off x="0" y="1785926"/>
            <a:ext cx="9144000" cy="4788610"/>
          </a:xfrm>
        </p:spPr>
        <p:txBody>
          <a:bodyPr>
            <a:normAutofit fontScale="77500" lnSpcReduction="20000"/>
          </a:bodyPr>
          <a:lstStyle/>
          <a:p>
            <a:pPr>
              <a:buNone/>
            </a:pPr>
            <a:r>
              <a:rPr lang="de-DE" u="sng" dirty="0" smtClean="0"/>
              <a:t>ICADA</a:t>
            </a:r>
          </a:p>
          <a:p>
            <a:r>
              <a:rPr lang="de-DE" dirty="0" smtClean="0"/>
              <a:t>Kommissions-Arbeitsgruppen: Voraussetzung für Lobby-Arbeit</a:t>
            </a:r>
          </a:p>
          <a:p>
            <a:r>
              <a:rPr lang="de-DE" dirty="0" smtClean="0"/>
              <a:t>wir gründen keine </a:t>
            </a:r>
            <a:r>
              <a:rPr lang="de-DE" dirty="0" err="1" smtClean="0"/>
              <a:t>Ergebniss</a:t>
            </a:r>
            <a:r>
              <a:rPr lang="de-DE" dirty="0" smtClean="0"/>
              <a:t>-offen-Arbeitsgruppen: kontinuierliche ICADA-Arbeit: AGs, Personal</a:t>
            </a:r>
          </a:p>
          <a:p>
            <a:r>
              <a:rPr lang="de-DE" dirty="0" smtClean="0"/>
              <a:t>diplomatisch, in internationalen Kooperationen</a:t>
            </a:r>
          </a:p>
          <a:p>
            <a:r>
              <a:rPr lang="de-DE" dirty="0" smtClean="0"/>
              <a:t>Initiatoren für runde Tische: Meisterprüfung, EN, Geräte…</a:t>
            </a:r>
          </a:p>
          <a:p>
            <a:r>
              <a:rPr lang="de-DE" dirty="0" smtClean="0"/>
              <a:t>seit Jahren bereits in allen betreffenden Organisationen (Kontakte) </a:t>
            </a:r>
          </a:p>
          <a:p>
            <a:r>
              <a:rPr lang="de-DE" dirty="0" smtClean="0"/>
              <a:t>alle wichtigen Branchenführen sind ICADA-Mitglieder (&lt;&lt; 260)</a:t>
            </a:r>
          </a:p>
          <a:p>
            <a:r>
              <a:rPr lang="de-DE" dirty="0" smtClean="0"/>
              <a:t>informieren u.a. die </a:t>
            </a:r>
            <a:r>
              <a:rPr lang="de-DE" u="sng" dirty="0" smtClean="0"/>
              <a:t>gesamte</a:t>
            </a:r>
            <a:r>
              <a:rPr lang="de-DE" dirty="0" smtClean="0"/>
              <a:t> Kosmetikinstitut-Branche </a:t>
            </a:r>
            <a:r>
              <a:rPr lang="de-DE" baseline="-25000" dirty="0" smtClean="0"/>
              <a:t> </a:t>
            </a:r>
          </a:p>
          <a:p>
            <a:r>
              <a:rPr lang="de-DE" sz="3800" baseline="-25000" dirty="0" smtClean="0">
                <a:latin typeface="Bookman Old Style" pitchFamily="18" charset="0"/>
              </a:rPr>
              <a:t>~1.500 von ~6000 von insgesamt ~19.000 Kontakten</a:t>
            </a:r>
            <a:endParaRPr lang="de-DE" sz="3800" dirty="0" smtClean="0">
              <a:latin typeface="Bookman Old Style" pitchFamily="18" charset="0"/>
            </a:endParaRPr>
          </a:p>
          <a:p>
            <a:pPr>
              <a:lnSpc>
                <a:spcPct val="120000"/>
              </a:lnSpc>
            </a:pPr>
            <a:r>
              <a:rPr lang="de-DE" dirty="0" smtClean="0"/>
              <a:t>über 1.500 Entscheider im Kosmetikinstitutsmarkt werden immer weitläufig vorher von ICADA vorbereitet (verbotene Werbung, ISO…)</a:t>
            </a:r>
          </a:p>
          <a:p>
            <a:pPr>
              <a:lnSpc>
                <a:spcPct val="120000"/>
              </a:lnSpc>
            </a:pPr>
            <a:r>
              <a:rPr lang="de-DE" dirty="0" smtClean="0"/>
              <a:t>Kein Berufsverband  wie VCP(DGK, BDK, </a:t>
            </a:r>
            <a:r>
              <a:rPr lang="de-DE" dirty="0" err="1" smtClean="0"/>
              <a:t>GDCh</a:t>
            </a:r>
            <a:r>
              <a:rPr lang="de-DE" dirty="0" smtClean="0"/>
              <a:t>…)</a:t>
            </a:r>
          </a:p>
          <a:p>
            <a:pPr>
              <a:lnSpc>
                <a:spcPct val="120000"/>
              </a:lnSpc>
            </a:pPr>
            <a:endParaRPr lang="de-DE" dirty="0" smtClean="0"/>
          </a:p>
          <a:p>
            <a:endParaRPr lang="de-DE" dirty="0" smtClean="0"/>
          </a:p>
          <a:p>
            <a:endParaRPr lang="de-DE"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6.2.3 Überprüfung elektrischer Geräte und Leitungen</a:t>
            </a:r>
            <a:br>
              <a:rPr lang="de-DE" b="1" dirty="0" smtClean="0"/>
            </a:br>
            <a:r>
              <a:rPr lang="de-DE" dirty="0" smtClean="0"/>
              <a:t>.</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Die Sicherheit von elektrischen Geräten für die Erbringung von Behandlungen muss regelmäßig</a:t>
            </a:r>
            <a:br>
              <a:rPr lang="de-DE" dirty="0" smtClean="0"/>
            </a:br>
            <a:r>
              <a:rPr lang="de-DE" dirty="0" smtClean="0"/>
              <a:t>entsprechend den Anleitungen des Herstellers von einem ausreichend </a:t>
            </a:r>
            <a:r>
              <a:rPr lang="de-DE" b="1" u="sng" dirty="0" smtClean="0"/>
              <a:t>qualifizierten Techniker </a:t>
            </a:r>
            <a:r>
              <a:rPr lang="de-DE" dirty="0" smtClean="0"/>
              <a:t>überprüft werden. </a:t>
            </a:r>
          </a:p>
          <a:p>
            <a:r>
              <a:rPr lang="de-DE" dirty="0" smtClean="0"/>
              <a:t>Der Techniker muss bestätigen, dass die Geräte entsprechend den Festlegungen des Herstellers und</a:t>
            </a:r>
            <a:br>
              <a:rPr lang="de-DE" dirty="0" smtClean="0"/>
            </a:br>
            <a:r>
              <a:rPr lang="de-DE" dirty="0" smtClean="0"/>
              <a:t>allen Versicherungsanforderungen sicher und funktionstüchtig sind.</a:t>
            </a:r>
          </a:p>
          <a:p>
            <a:r>
              <a:rPr lang="de-DE" dirty="0" smtClean="0"/>
              <a:t>Zu sämtlichen Überprüfungen von elektrischen Geräten und zur Wartung müssen Aufzeichnungen geführt werden</a:t>
            </a:r>
          </a:p>
          <a:p>
            <a:r>
              <a:rPr lang="de-DE" b="1" dirty="0" smtClean="0"/>
              <a:t>Konsequenz: Kostenerhöhung</a:t>
            </a:r>
            <a:endParaRPr lang="de-DE" dirty="0" smtClean="0"/>
          </a:p>
          <a:p>
            <a:endParaRPr lang="de-DE" dirty="0"/>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Apparative Kosmetik</a:t>
            </a:r>
            <a:endParaRPr lang="de-DE" dirty="0"/>
          </a:p>
        </p:txBody>
      </p:sp>
      <p:sp>
        <p:nvSpPr>
          <p:cNvPr id="3" name="Inhaltsplatzhalter 2"/>
          <p:cNvSpPr>
            <a:spLocks noGrp="1"/>
          </p:cNvSpPr>
          <p:nvPr>
            <p:ph idx="1"/>
          </p:nvPr>
        </p:nvSpPr>
        <p:spPr/>
        <p:txBody>
          <a:bodyPr/>
          <a:lstStyle/>
          <a:p>
            <a:r>
              <a:rPr lang="de-DE" dirty="0" smtClean="0"/>
              <a:t>Die Norm ist nicht ausreichend</a:t>
            </a:r>
          </a:p>
          <a:p>
            <a:r>
              <a:rPr lang="de-DE" dirty="0" smtClean="0"/>
              <a:t>Individuelle Geräte-Normen notwendig</a:t>
            </a:r>
            <a:endParaRPr lang="de-DE"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6.2.4 Verwaltung des Lagerbestandes</a:t>
            </a:r>
            <a:endParaRPr lang="de-DE" dirty="0"/>
          </a:p>
        </p:txBody>
      </p:sp>
      <p:sp>
        <p:nvSpPr>
          <p:cNvPr id="3" name="Inhaltsplatzhalter 2"/>
          <p:cNvSpPr>
            <a:spLocks noGrp="1"/>
          </p:cNvSpPr>
          <p:nvPr>
            <p:ph idx="1"/>
          </p:nvPr>
        </p:nvSpPr>
        <p:spPr/>
        <p:txBody>
          <a:bodyPr/>
          <a:lstStyle/>
          <a:p>
            <a:pPr>
              <a:buNone/>
            </a:pPr>
            <a:r>
              <a:rPr lang="de-DE" dirty="0" smtClean="0"/>
              <a:t>Der Salon muss etablieren </a:t>
            </a:r>
          </a:p>
          <a:p>
            <a:r>
              <a:rPr lang="de-DE" dirty="0" smtClean="0"/>
              <a:t>ein System zur Verwaltung und Überprüfung der Mengen des Lagerbestandes </a:t>
            </a:r>
          </a:p>
          <a:p>
            <a:r>
              <a:rPr lang="de-DE" dirty="0" smtClean="0"/>
              <a:t>Einschließlich der zum Durchführen von Dienstleistungen benutzten Produkte und Instrumente </a:t>
            </a:r>
          </a:p>
          <a:p>
            <a:r>
              <a:rPr lang="de-DE" dirty="0" smtClean="0"/>
              <a:t>Dogmen-Wechsel für kleine Institute </a:t>
            </a:r>
          </a:p>
          <a:p>
            <a:r>
              <a:rPr lang="de-DE" dirty="0" smtClean="0"/>
              <a:t>= Zusatzkosten</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Entsorgung von alten oder abgelaufenen Lagerbeständen</a:t>
            </a:r>
          </a:p>
          <a:p>
            <a:r>
              <a:rPr lang="de-DE" dirty="0" smtClean="0"/>
              <a:t>Problem für die Industrie: unberechtigte Retouren vorprogrammiert</a:t>
            </a:r>
            <a:endParaRPr lang="de-DE"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6.3 Umgang mit Chemikalien und gefährlichen Stoffen</a:t>
            </a:r>
            <a:endParaRPr lang="de-DE" dirty="0"/>
          </a:p>
        </p:txBody>
      </p:sp>
      <p:sp>
        <p:nvSpPr>
          <p:cNvPr id="3" name="Inhaltsplatzhalter 2"/>
          <p:cNvSpPr>
            <a:spLocks noGrp="1"/>
          </p:cNvSpPr>
          <p:nvPr>
            <p:ph idx="1"/>
          </p:nvPr>
        </p:nvSpPr>
        <p:spPr/>
        <p:txBody>
          <a:bodyPr/>
          <a:lstStyle/>
          <a:p>
            <a:r>
              <a:rPr lang="de-DE" dirty="0" smtClean="0"/>
              <a:t>Kosmetika sind keine Chemikalien</a:t>
            </a:r>
          </a:p>
          <a:p>
            <a:r>
              <a:rPr lang="de-DE" dirty="0" smtClean="0"/>
              <a:t>Woher kommen Chemikalien ?</a:t>
            </a:r>
          </a:p>
          <a:p>
            <a:r>
              <a:rPr lang="de-DE" dirty="0" smtClean="0"/>
              <a:t>Kosmetik = Gefahrstoff-Transport gemäß GHS möglich</a:t>
            </a:r>
          </a:p>
          <a:p>
            <a:endParaRPr lang="de-DE" dirty="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7 Überprüfung und Verbesserung von Dienstleistungen</a:t>
            </a:r>
            <a:endParaRPr lang="de-DE" dirty="0"/>
          </a:p>
        </p:txBody>
      </p:sp>
      <p:sp>
        <p:nvSpPr>
          <p:cNvPr id="3" name="Inhaltsplatzhalter 2"/>
          <p:cNvSpPr>
            <a:spLocks noGrp="1"/>
          </p:cNvSpPr>
          <p:nvPr>
            <p:ph idx="1"/>
          </p:nvPr>
        </p:nvSpPr>
        <p:spPr>
          <a:xfrm>
            <a:off x="0" y="2249424"/>
            <a:ext cx="9144000" cy="4325112"/>
          </a:xfrm>
        </p:spPr>
        <p:txBody>
          <a:bodyPr/>
          <a:lstStyle/>
          <a:p>
            <a:r>
              <a:rPr lang="de-DE" dirty="0" smtClean="0"/>
              <a:t>7.2 Überprüfung der Dienstleistung</a:t>
            </a:r>
          </a:p>
          <a:p>
            <a:r>
              <a:rPr lang="de-DE" dirty="0" smtClean="0"/>
              <a:t>7.3 Leistungsbeurteilung und Beurteilung der Mitarbeiter</a:t>
            </a:r>
          </a:p>
          <a:p>
            <a:r>
              <a:rPr lang="de-DE" dirty="0" smtClean="0"/>
              <a:t>7.4 Pläne zur Verbesserung</a:t>
            </a:r>
          </a:p>
          <a:p>
            <a:r>
              <a:rPr lang="de-DE" dirty="0" smtClean="0"/>
              <a:t>Dokumentationspflicht</a:t>
            </a:r>
          </a:p>
          <a:p>
            <a:r>
              <a:rPr lang="de-DE" b="1" dirty="0" smtClean="0"/>
              <a:t>Konsequenz: Kostenerhöhung</a:t>
            </a:r>
            <a:endParaRPr lang="de-DE" dirty="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Anhang A: Beispiele Behandlungen</a:t>
            </a:r>
            <a:endParaRPr lang="de-DE" dirty="0"/>
          </a:p>
        </p:txBody>
      </p:sp>
      <p:sp>
        <p:nvSpPr>
          <p:cNvPr id="3" name="Inhaltsplatzhalter 2"/>
          <p:cNvSpPr>
            <a:spLocks noGrp="1"/>
          </p:cNvSpPr>
          <p:nvPr>
            <p:ph idx="1"/>
          </p:nvPr>
        </p:nvSpPr>
        <p:spPr/>
        <p:txBody>
          <a:bodyPr/>
          <a:lstStyle/>
          <a:p>
            <a:pPr>
              <a:buNone/>
            </a:pPr>
            <a:r>
              <a:rPr lang="de-DE" dirty="0" smtClean="0"/>
              <a:t>Die Einhaltung dieser Europäischen Norm selbst </a:t>
            </a:r>
            <a:r>
              <a:rPr lang="de-DE" u="sng" dirty="0" smtClean="0"/>
              <a:t>stellt nicht sicher</a:t>
            </a:r>
            <a:r>
              <a:rPr lang="de-DE" dirty="0" smtClean="0"/>
              <a:t>, dass die nationalen und </a:t>
            </a:r>
            <a:r>
              <a:rPr lang="de-DE" u="sng" dirty="0" smtClean="0"/>
              <a:t>EU-Vorschriften</a:t>
            </a:r>
            <a:r>
              <a:rPr lang="de-DE" dirty="0" smtClean="0"/>
              <a:t>, die möglicherweise für diese Dienstleistung gelten, eingehalten werden.</a:t>
            </a:r>
          </a:p>
          <a:p>
            <a:r>
              <a:rPr lang="de-DE" dirty="0" smtClean="0"/>
              <a:t>Word.doc</a:t>
            </a:r>
            <a:endParaRPr lang="de-DE"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Anhang B: </a:t>
            </a:r>
            <a:br>
              <a:rPr lang="de-DE" dirty="0" smtClean="0"/>
            </a:br>
            <a:r>
              <a:rPr lang="de-DE" dirty="0" smtClean="0"/>
              <a:t>Risikobeurteilung</a:t>
            </a:r>
            <a:endParaRPr lang="de-DE" dirty="0"/>
          </a:p>
        </p:txBody>
      </p:sp>
      <p:sp>
        <p:nvSpPr>
          <p:cNvPr id="3" name="Inhaltsplatzhalter 2"/>
          <p:cNvSpPr>
            <a:spLocks noGrp="1"/>
          </p:cNvSpPr>
          <p:nvPr>
            <p:ph idx="1"/>
          </p:nvPr>
        </p:nvSpPr>
        <p:spPr>
          <a:xfrm>
            <a:off x="457200" y="2249424"/>
            <a:ext cx="8686800" cy="4325112"/>
          </a:xfrm>
        </p:spPr>
        <p:txBody>
          <a:bodyPr>
            <a:noAutofit/>
          </a:bodyPr>
          <a:lstStyle/>
          <a:p>
            <a:r>
              <a:rPr lang="de-DE" sz="2400" dirty="0" smtClean="0"/>
              <a:t>Bestehende Gefährdung</a:t>
            </a:r>
          </a:p>
          <a:p>
            <a:r>
              <a:rPr lang="de-DE" sz="2400" dirty="0" smtClean="0"/>
              <a:t>Beschreibung der Gefährdung</a:t>
            </a:r>
          </a:p>
          <a:p>
            <a:r>
              <a:rPr lang="de-DE" sz="2400" dirty="0" smtClean="0"/>
              <a:t>Wer könnte einen Schaden davontragen</a:t>
            </a:r>
          </a:p>
          <a:p>
            <a:r>
              <a:rPr lang="de-DE" sz="2400" dirty="0" smtClean="0"/>
              <a:t>in welcher Form</a:t>
            </a:r>
          </a:p>
          <a:p>
            <a:r>
              <a:rPr lang="de-DE" sz="2400" dirty="0" smtClean="0"/>
              <a:t>Was wird bereits getan?</a:t>
            </a:r>
          </a:p>
          <a:p>
            <a:r>
              <a:rPr lang="de-DE" sz="2400" dirty="0" smtClean="0"/>
              <a:t>Welche weiteren Maßnahmen sind erforderlich?</a:t>
            </a:r>
          </a:p>
          <a:p>
            <a:r>
              <a:rPr lang="de-DE" sz="2400" dirty="0" smtClean="0"/>
              <a:t>Von welcher Person sind diese Maßnahmen durchzuführen</a:t>
            </a:r>
          </a:p>
          <a:p>
            <a:r>
              <a:rPr lang="de-DE" sz="2400" dirty="0" smtClean="0"/>
              <a:t>Verantwortlichkeit</a:t>
            </a:r>
          </a:p>
          <a:p>
            <a:r>
              <a:rPr lang="de-DE" sz="2400" dirty="0" smtClean="0"/>
              <a:t>Datum Begutachtung</a:t>
            </a:r>
            <a:endParaRPr lang="de-DE" sz="2400"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Anhang C</a:t>
            </a:r>
            <a:br>
              <a:rPr lang="de-DE" dirty="0" smtClean="0"/>
            </a:br>
            <a:r>
              <a:rPr lang="de-DE" dirty="0" smtClean="0"/>
              <a:t>Einverständnis-Erklärung</a:t>
            </a:r>
            <a:endParaRPr lang="de-DE" dirty="0"/>
          </a:p>
        </p:txBody>
      </p:sp>
      <p:sp>
        <p:nvSpPr>
          <p:cNvPr id="3" name="Inhaltsplatzhalter 2"/>
          <p:cNvSpPr>
            <a:spLocks noGrp="1"/>
          </p:cNvSpPr>
          <p:nvPr>
            <p:ph idx="1"/>
          </p:nvPr>
        </p:nvSpPr>
        <p:spPr/>
        <p:txBody>
          <a:bodyPr/>
          <a:lstStyle/>
          <a:p>
            <a:r>
              <a:rPr lang="de-DE" dirty="0" smtClean="0"/>
              <a:t>Hürde: Unterschrift zur Festlegung</a:t>
            </a:r>
          </a:p>
          <a:p>
            <a:r>
              <a:rPr lang="de-DE" dirty="0" smtClean="0"/>
              <a:t>(Zusatzkosten für Besprechung)</a:t>
            </a:r>
          </a:p>
          <a:p>
            <a:r>
              <a:rPr lang="de-DE" dirty="0" smtClean="0"/>
              <a:t>Word.doc</a:t>
            </a:r>
            <a:endParaRPr lang="de-DE" dirty="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b="1" dirty="0" smtClean="0"/>
              <a:t>Anhang D</a:t>
            </a:r>
            <a:r>
              <a:rPr lang="de-DE" dirty="0" smtClean="0"/>
              <a:t/>
            </a:r>
            <a:br>
              <a:rPr lang="de-DE" dirty="0" smtClean="0"/>
            </a:br>
            <a:r>
              <a:rPr lang="de-DE" sz="3100" dirty="0" smtClean="0"/>
              <a:t>Beispiel für ein Formular einer Kundenberatung</a:t>
            </a:r>
            <a:endParaRPr lang="de-DE" dirty="0"/>
          </a:p>
        </p:txBody>
      </p:sp>
      <p:sp>
        <p:nvSpPr>
          <p:cNvPr id="3" name="Inhaltsplatzhalter 2"/>
          <p:cNvSpPr>
            <a:spLocks noGrp="1"/>
          </p:cNvSpPr>
          <p:nvPr>
            <p:ph idx="1"/>
          </p:nvPr>
        </p:nvSpPr>
        <p:spPr/>
        <p:txBody>
          <a:bodyPr/>
          <a:lstStyle/>
          <a:p>
            <a:r>
              <a:rPr lang="en-US" dirty="0" smtClean="0"/>
              <a:t>ES the medical records should be made by doctors </a:t>
            </a:r>
          </a:p>
          <a:p>
            <a:r>
              <a:rPr lang="en-US" dirty="0" smtClean="0"/>
              <a:t>and this in accordance with Law 41/2002 of 14 November, regulating patient autonomy and rights and obligations of clinical information and </a:t>
            </a:r>
            <a:r>
              <a:rPr lang="de-DE" dirty="0" err="1" smtClean="0"/>
              <a:t>documentation</a:t>
            </a:r>
            <a:r>
              <a:rPr lang="de-DE" dirty="0" smtClean="0"/>
              <a:t>.</a:t>
            </a:r>
          </a:p>
          <a:p>
            <a:r>
              <a:rPr lang="en-US" dirty="0" smtClean="0"/>
              <a:t>Word.doc</a:t>
            </a:r>
          </a:p>
          <a:p>
            <a:endParaRPr lang="de-DE"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Heutige Agenda</a:t>
            </a:r>
            <a:endParaRPr lang="de-DE" dirty="0"/>
          </a:p>
        </p:txBody>
      </p:sp>
      <p:sp>
        <p:nvSpPr>
          <p:cNvPr id="3" name="Inhaltsplatzhalter 2"/>
          <p:cNvSpPr>
            <a:spLocks noGrp="1"/>
          </p:cNvSpPr>
          <p:nvPr>
            <p:ph idx="1"/>
          </p:nvPr>
        </p:nvSpPr>
        <p:spPr/>
        <p:txBody>
          <a:bodyPr/>
          <a:lstStyle/>
          <a:p>
            <a:r>
              <a:rPr lang="de-DE" b="1" dirty="0" err="1" smtClean="0"/>
              <a:t>FprEN</a:t>
            </a:r>
            <a:r>
              <a:rPr lang="de-DE" b="1" dirty="0" smtClean="0"/>
              <a:t> 16708 </a:t>
            </a:r>
            <a:r>
              <a:rPr lang="de-DE" dirty="0" smtClean="0"/>
              <a:t>CEN/TC 409</a:t>
            </a:r>
            <a:br>
              <a:rPr lang="de-DE" dirty="0" smtClean="0"/>
            </a:br>
            <a:r>
              <a:rPr lang="de-DE" dirty="0" smtClean="0"/>
              <a:t>Management und Qualität der Dienstleistungen bei professionellen Kosmetikunternehmen</a:t>
            </a:r>
          </a:p>
          <a:p>
            <a:r>
              <a:rPr lang="de-DE" dirty="0" smtClean="0"/>
              <a:t>Fehlende kosmetische Anwendungserlaubnis von </a:t>
            </a:r>
            <a:r>
              <a:rPr lang="de-DE" dirty="0" err="1" smtClean="0"/>
              <a:t>Needling</a:t>
            </a:r>
            <a:r>
              <a:rPr lang="de-DE" dirty="0" smtClean="0"/>
              <a:t> und </a:t>
            </a:r>
            <a:r>
              <a:rPr lang="de-DE" dirty="0" err="1" smtClean="0"/>
              <a:t>Dermabrasion</a:t>
            </a:r>
            <a:endParaRPr lang="de-DE" dirty="0" smtClean="0"/>
          </a:p>
          <a:p>
            <a:r>
              <a:rPr lang="de-DE" dirty="0" smtClean="0"/>
              <a:t>Apparative Kosmetik und MP-VO</a:t>
            </a:r>
          </a:p>
          <a:p>
            <a:r>
              <a:rPr lang="de-DE" dirty="0" smtClean="0"/>
              <a:t>16:00 Uhr </a:t>
            </a:r>
            <a:r>
              <a:rPr lang="de-DE" dirty="0" err="1" smtClean="0"/>
              <a:t>Anschluß</a:t>
            </a:r>
            <a:r>
              <a:rPr lang="de-DE" dirty="0" smtClean="0"/>
              <a:t>-Sitzung PMU</a:t>
            </a:r>
            <a:endParaRPr lang="de-DE" dirty="0"/>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Anhang E</a:t>
            </a:r>
            <a:br>
              <a:rPr lang="de-DE" b="1" dirty="0" smtClean="0"/>
            </a:br>
            <a:r>
              <a:rPr lang="de-DE" b="1" dirty="0" smtClean="0"/>
              <a:t>Abweichungen, Hindernisse</a:t>
            </a:r>
            <a:endParaRPr lang="de-DE" dirty="0"/>
          </a:p>
        </p:txBody>
      </p:sp>
      <p:sp>
        <p:nvSpPr>
          <p:cNvPr id="3" name="Inhaltsplatzhalter 2"/>
          <p:cNvSpPr>
            <a:spLocks noGrp="1"/>
          </p:cNvSpPr>
          <p:nvPr>
            <p:ph idx="1"/>
          </p:nvPr>
        </p:nvSpPr>
        <p:spPr/>
        <p:txBody>
          <a:bodyPr>
            <a:normAutofit fontScale="77500" lnSpcReduction="20000"/>
          </a:bodyPr>
          <a:lstStyle/>
          <a:p>
            <a:pPr>
              <a:buNone/>
            </a:pPr>
            <a:r>
              <a:rPr lang="de-DE" dirty="0" smtClean="0"/>
              <a:t>In Frankreich nur für Ärzte zugelassen:</a:t>
            </a:r>
          </a:p>
          <a:p>
            <a:pPr>
              <a:buNone/>
            </a:pPr>
            <a:r>
              <a:rPr lang="de-DE" dirty="0" smtClean="0"/>
              <a:t>— </a:t>
            </a:r>
            <a:r>
              <a:rPr lang="de-DE" b="1" dirty="0" err="1" smtClean="0"/>
              <a:t>Dermabrasion</a:t>
            </a:r>
            <a:r>
              <a:rPr lang="de-DE" dirty="0" smtClean="0"/>
              <a:t> in Bezug auf oberflächliche </a:t>
            </a:r>
            <a:r>
              <a:rPr lang="de-DE" dirty="0" err="1" smtClean="0"/>
              <a:t>Dermabrasion</a:t>
            </a:r>
            <a:r>
              <a:rPr lang="de-DE" dirty="0" smtClean="0"/>
              <a:t> (Artikel 2 des </a:t>
            </a:r>
            <a:r>
              <a:rPr lang="de-DE" dirty="0" err="1" smtClean="0"/>
              <a:t>l’arrêté</a:t>
            </a:r>
            <a:r>
              <a:rPr lang="de-DE" dirty="0" smtClean="0"/>
              <a:t> du 6 </a:t>
            </a:r>
            <a:r>
              <a:rPr lang="de-DE" dirty="0" err="1" smtClean="0"/>
              <a:t>juin</a:t>
            </a:r>
            <a:r>
              <a:rPr lang="de-DE" dirty="0" smtClean="0"/>
              <a:t> 1962)</a:t>
            </a:r>
          </a:p>
          <a:p>
            <a:pPr>
              <a:buNone/>
            </a:pPr>
            <a:r>
              <a:rPr lang="de-DE" dirty="0" smtClean="0"/>
              <a:t>— Als Eindringen in die Haut ist </a:t>
            </a:r>
            <a:r>
              <a:rPr lang="de-DE" b="1" dirty="0" smtClean="0"/>
              <a:t>Mikro-</a:t>
            </a:r>
            <a:r>
              <a:rPr lang="de-DE" b="1" dirty="0" err="1" smtClean="0"/>
              <a:t>Needling</a:t>
            </a:r>
            <a:r>
              <a:rPr lang="de-DE" dirty="0" smtClean="0"/>
              <a:t> nicht für Fachkräfte für Kosmetik (Artikel R 1311-1 bis R 1311-1 des Code de la </a:t>
            </a:r>
            <a:r>
              <a:rPr lang="de-DE" dirty="0" err="1" smtClean="0"/>
              <a:t>Santé</a:t>
            </a:r>
            <a:r>
              <a:rPr lang="de-DE" dirty="0" smtClean="0"/>
              <a:t> </a:t>
            </a:r>
            <a:r>
              <a:rPr lang="de-DE" dirty="0" err="1" smtClean="0"/>
              <a:t>Publique</a:t>
            </a:r>
            <a:r>
              <a:rPr lang="de-DE" dirty="0" smtClean="0"/>
              <a:t>/</a:t>
            </a:r>
            <a:r>
              <a:rPr lang="de-DE" i="1" dirty="0" smtClean="0"/>
              <a:t>französische </a:t>
            </a:r>
            <a:r>
              <a:rPr lang="de-DE" i="1" dirty="0" err="1" smtClean="0"/>
              <a:t>Verordnungüber</a:t>
            </a:r>
            <a:r>
              <a:rPr lang="de-DE" i="1" dirty="0" smtClean="0"/>
              <a:t> die öffentliche Gesundheit) </a:t>
            </a:r>
            <a:r>
              <a:rPr lang="de-DE" dirty="0" smtClean="0"/>
              <a:t>zugelassen.</a:t>
            </a:r>
          </a:p>
          <a:p>
            <a:pPr>
              <a:buNone/>
            </a:pPr>
            <a:r>
              <a:rPr lang="de-DE" dirty="0" smtClean="0"/>
              <a:t>— Behandlung der Füße (Artikel L4322-1 des Code de la </a:t>
            </a:r>
            <a:r>
              <a:rPr lang="de-DE" dirty="0" err="1" smtClean="0"/>
              <a:t>Santé</a:t>
            </a:r>
            <a:r>
              <a:rPr lang="de-DE" dirty="0" smtClean="0"/>
              <a:t> </a:t>
            </a:r>
            <a:r>
              <a:rPr lang="de-DE" dirty="0" err="1" smtClean="0"/>
              <a:t>Publique</a:t>
            </a:r>
            <a:r>
              <a:rPr lang="de-DE" dirty="0" smtClean="0"/>
              <a:t>)</a:t>
            </a:r>
          </a:p>
          <a:p>
            <a:pPr>
              <a:buNone/>
            </a:pPr>
            <a:r>
              <a:rPr lang="de-DE" dirty="0" smtClean="0"/>
              <a:t>— Nur Ärzte sind berechtigt, alle Arten von Haarentfernung durchzuführen, bis auf die Haarentfernung durch Wachsen oder Zupfen, die für Fachkräfte für Kosmetik zugelassen ist.(</a:t>
            </a:r>
            <a:r>
              <a:rPr lang="fr-FR" dirty="0" err="1" smtClean="0"/>
              <a:t>Artikel</a:t>
            </a:r>
            <a:r>
              <a:rPr lang="fr-FR" dirty="0" smtClean="0"/>
              <a:t> 2 der l’arrêté du 6 janvier 1962)</a:t>
            </a:r>
            <a:endParaRPr lang="de-DE" dirty="0" smtClean="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Aktive Einwände</a:t>
            </a:r>
            <a:endParaRPr lang="de-DE" dirty="0"/>
          </a:p>
        </p:txBody>
      </p:sp>
      <p:sp>
        <p:nvSpPr>
          <p:cNvPr id="3" name="Inhaltsplatzhalter 2"/>
          <p:cNvSpPr>
            <a:spLocks noGrp="1"/>
          </p:cNvSpPr>
          <p:nvPr>
            <p:ph idx="1"/>
          </p:nvPr>
        </p:nvSpPr>
        <p:spPr/>
        <p:txBody>
          <a:bodyPr>
            <a:normAutofit/>
          </a:bodyPr>
          <a:lstStyle/>
          <a:p>
            <a:pPr>
              <a:buNone/>
            </a:pPr>
            <a:r>
              <a:rPr lang="de-DE" dirty="0" smtClean="0"/>
              <a:t>ES Technical </a:t>
            </a:r>
            <a:r>
              <a:rPr lang="de-DE" dirty="0" err="1" smtClean="0"/>
              <a:t>Committee</a:t>
            </a:r>
            <a:r>
              <a:rPr lang="de-DE" dirty="0" smtClean="0"/>
              <a:t> on “Quality </a:t>
            </a:r>
            <a:r>
              <a:rPr lang="de-DE" dirty="0" err="1" smtClean="0"/>
              <a:t>and</a:t>
            </a:r>
            <a:r>
              <a:rPr lang="de-DE" dirty="0" smtClean="0"/>
              <a:t> </a:t>
            </a:r>
            <a:r>
              <a:rPr lang="de-DE" dirty="0" err="1" smtClean="0"/>
              <a:t>safety</a:t>
            </a:r>
            <a:r>
              <a:rPr lang="de-DE" dirty="0" smtClean="0"/>
              <a:t> in </a:t>
            </a:r>
            <a:r>
              <a:rPr lang="de-DE" dirty="0" err="1" smtClean="0"/>
              <a:t>healthcare</a:t>
            </a:r>
            <a:r>
              <a:rPr lang="de-DE" dirty="0" smtClean="0"/>
              <a:t> </a:t>
            </a:r>
            <a:r>
              <a:rPr lang="de-DE" dirty="0" err="1" smtClean="0"/>
              <a:t>services</a:t>
            </a:r>
            <a:r>
              <a:rPr lang="de-DE" dirty="0" smtClean="0"/>
              <a:t>”</a:t>
            </a:r>
          </a:p>
          <a:p>
            <a:r>
              <a:rPr lang="de-DE" dirty="0" smtClean="0"/>
              <a:t> </a:t>
            </a:r>
            <a:r>
              <a:rPr lang="de-DE" dirty="0" err="1" smtClean="0"/>
              <a:t>chemical</a:t>
            </a:r>
            <a:r>
              <a:rPr lang="de-DE" dirty="0" smtClean="0"/>
              <a:t> </a:t>
            </a:r>
            <a:r>
              <a:rPr lang="de-DE" dirty="0" err="1" smtClean="0"/>
              <a:t>peels</a:t>
            </a:r>
            <a:r>
              <a:rPr lang="de-DE" dirty="0" smtClean="0"/>
              <a:t>, </a:t>
            </a:r>
            <a:r>
              <a:rPr lang="de-DE" dirty="0" err="1" smtClean="0"/>
              <a:t>micro</a:t>
            </a:r>
            <a:r>
              <a:rPr lang="de-DE" dirty="0" smtClean="0"/>
              <a:t>-</a:t>
            </a:r>
            <a:r>
              <a:rPr lang="de-DE" dirty="0" err="1" smtClean="0"/>
              <a:t>needling</a:t>
            </a:r>
            <a:r>
              <a:rPr lang="de-DE" dirty="0" smtClean="0"/>
              <a:t>, </a:t>
            </a:r>
            <a:r>
              <a:rPr lang="de-DE" dirty="0" err="1" smtClean="0"/>
              <a:t>micro</a:t>
            </a:r>
            <a:r>
              <a:rPr lang="de-DE" dirty="0" smtClean="0"/>
              <a:t>-</a:t>
            </a:r>
            <a:r>
              <a:rPr lang="de-DE" dirty="0" err="1" smtClean="0"/>
              <a:t>pigmentation</a:t>
            </a:r>
            <a:r>
              <a:rPr lang="de-DE" dirty="0" smtClean="0"/>
              <a:t> </a:t>
            </a:r>
            <a:r>
              <a:rPr lang="de-DE" dirty="0" err="1" smtClean="0"/>
              <a:t>and</a:t>
            </a:r>
            <a:r>
              <a:rPr lang="de-DE" dirty="0" smtClean="0"/>
              <a:t> IPL, </a:t>
            </a:r>
            <a:r>
              <a:rPr lang="de-DE" dirty="0" err="1" smtClean="0"/>
              <a:t>laser</a:t>
            </a:r>
            <a:r>
              <a:rPr lang="de-DE" dirty="0" smtClean="0"/>
              <a:t> </a:t>
            </a:r>
            <a:r>
              <a:rPr lang="de-DE" dirty="0" err="1" smtClean="0"/>
              <a:t>and</a:t>
            </a:r>
            <a:r>
              <a:rPr lang="de-DE" dirty="0" smtClean="0"/>
              <a:t> </a:t>
            </a:r>
            <a:r>
              <a:rPr lang="de-DE" dirty="0" err="1" smtClean="0"/>
              <a:t>light</a:t>
            </a:r>
            <a:r>
              <a:rPr lang="de-DE" dirty="0" smtClean="0"/>
              <a:t> </a:t>
            </a:r>
            <a:r>
              <a:rPr lang="de-DE" dirty="0" err="1" smtClean="0"/>
              <a:t>treatments</a:t>
            </a:r>
            <a:endParaRPr lang="de-DE" dirty="0" smtClean="0"/>
          </a:p>
          <a:p>
            <a:pPr>
              <a:buNone/>
            </a:pPr>
            <a:r>
              <a:rPr lang="de-DE" dirty="0" smtClean="0"/>
              <a:t>ES  Technical </a:t>
            </a:r>
            <a:r>
              <a:rPr lang="de-DE" dirty="0" err="1" smtClean="0"/>
              <a:t>Committee</a:t>
            </a:r>
            <a:r>
              <a:rPr lang="de-DE" dirty="0" smtClean="0"/>
              <a:t> on “Beauty </a:t>
            </a:r>
            <a:r>
              <a:rPr lang="de-DE" dirty="0" err="1" smtClean="0"/>
              <a:t>and</a:t>
            </a:r>
            <a:r>
              <a:rPr lang="de-DE" dirty="0" smtClean="0"/>
              <a:t> </a:t>
            </a:r>
            <a:r>
              <a:rPr lang="de-DE" dirty="0" err="1" smtClean="0"/>
              <a:t>indoor</a:t>
            </a:r>
            <a:r>
              <a:rPr lang="de-DE" dirty="0" smtClean="0"/>
              <a:t> </a:t>
            </a:r>
            <a:r>
              <a:rPr lang="de-DE" dirty="0" err="1" smtClean="0"/>
              <a:t>sun</a:t>
            </a:r>
            <a:r>
              <a:rPr lang="de-DE" dirty="0" smtClean="0"/>
              <a:t> </a:t>
            </a:r>
            <a:r>
              <a:rPr lang="de-DE" dirty="0" err="1" smtClean="0"/>
              <a:t>exposure</a:t>
            </a:r>
            <a:endParaRPr lang="de-DE" dirty="0" smtClean="0"/>
          </a:p>
          <a:p>
            <a:r>
              <a:rPr lang="de-DE" dirty="0" err="1" smtClean="0"/>
              <a:t>If</a:t>
            </a:r>
            <a:r>
              <a:rPr lang="de-DE" dirty="0" smtClean="0"/>
              <a:t> </a:t>
            </a:r>
            <a:r>
              <a:rPr lang="de-DE" dirty="0" err="1" smtClean="0"/>
              <a:t>approved</a:t>
            </a:r>
            <a:r>
              <a:rPr lang="de-DE" dirty="0" smtClean="0"/>
              <a:t> </a:t>
            </a:r>
            <a:r>
              <a:rPr lang="de-DE" dirty="0" err="1" smtClean="0"/>
              <a:t>by</a:t>
            </a:r>
            <a:r>
              <a:rPr lang="de-DE" dirty="0" smtClean="0"/>
              <a:t> </a:t>
            </a:r>
            <a:r>
              <a:rPr lang="de-DE" dirty="0" err="1" smtClean="0"/>
              <a:t>the</a:t>
            </a:r>
            <a:r>
              <a:rPr lang="de-DE" dirty="0" smtClean="0"/>
              <a:t> national </a:t>
            </a:r>
            <a:r>
              <a:rPr lang="de-DE" dirty="0" err="1" smtClean="0"/>
              <a:t>educational</a:t>
            </a:r>
            <a:r>
              <a:rPr lang="de-DE" dirty="0" smtClean="0"/>
              <a:t> </a:t>
            </a:r>
            <a:r>
              <a:rPr lang="de-DE" dirty="0" err="1" smtClean="0"/>
              <a:t>authority</a:t>
            </a:r>
            <a:endParaRPr lang="de-DE"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Aktive Einwände</a:t>
            </a:r>
            <a:endParaRPr lang="de-DE" dirty="0"/>
          </a:p>
        </p:txBody>
      </p:sp>
      <p:sp>
        <p:nvSpPr>
          <p:cNvPr id="3" name="Inhaltsplatzhalter 2"/>
          <p:cNvSpPr>
            <a:spLocks noGrp="1"/>
          </p:cNvSpPr>
          <p:nvPr>
            <p:ph idx="1"/>
          </p:nvPr>
        </p:nvSpPr>
        <p:spPr/>
        <p:txBody>
          <a:bodyPr>
            <a:normAutofit/>
          </a:bodyPr>
          <a:lstStyle/>
          <a:p>
            <a:r>
              <a:rPr lang="en-US" dirty="0" smtClean="0"/>
              <a:t>Dutch Minister of Health, Welfare and Sport is proposing a legislative change, stating that laser, IPL and </a:t>
            </a:r>
            <a:r>
              <a:rPr lang="de-DE" dirty="0" smtClean="0"/>
              <a:t>EBD </a:t>
            </a:r>
            <a:r>
              <a:rPr lang="de-DE" dirty="0" err="1" smtClean="0"/>
              <a:t>treatments</a:t>
            </a:r>
            <a:r>
              <a:rPr lang="de-DE" dirty="0" smtClean="0"/>
              <a:t> </a:t>
            </a:r>
            <a:r>
              <a:rPr lang="de-DE" dirty="0" err="1" smtClean="0"/>
              <a:t>should</a:t>
            </a:r>
            <a:r>
              <a:rPr lang="de-DE" dirty="0" smtClean="0"/>
              <a:t> </a:t>
            </a:r>
            <a:r>
              <a:rPr lang="de-DE" dirty="0" err="1" smtClean="0"/>
              <a:t>be</a:t>
            </a:r>
            <a:r>
              <a:rPr lang="de-DE" dirty="0" smtClean="0"/>
              <a:t> </a:t>
            </a:r>
            <a:r>
              <a:rPr lang="en-US" dirty="0" smtClean="0"/>
              <a:t>performed only by </a:t>
            </a:r>
            <a:r>
              <a:rPr lang="en-US" b="1" dirty="0" smtClean="0"/>
              <a:t>BIG registered </a:t>
            </a:r>
            <a:r>
              <a:rPr lang="de-DE" dirty="0" err="1" smtClean="0"/>
              <a:t>healthcare</a:t>
            </a:r>
            <a:r>
              <a:rPr lang="de-DE" dirty="0" smtClean="0"/>
              <a:t> </a:t>
            </a:r>
            <a:r>
              <a:rPr lang="de-DE" dirty="0" err="1" smtClean="0"/>
              <a:t>professionals</a:t>
            </a:r>
            <a:endParaRPr lang="de-DE" dirty="0" smtClean="0"/>
          </a:p>
          <a:p>
            <a:r>
              <a:rPr lang="en-US" dirty="0" smtClean="0"/>
              <a:t>IT: many of the registrations required by </a:t>
            </a:r>
            <a:r>
              <a:rPr lang="en-US" dirty="0" err="1" smtClean="0"/>
              <a:t>FprEN</a:t>
            </a:r>
            <a:r>
              <a:rPr lang="en-US" dirty="0" smtClean="0"/>
              <a:t> 16708 do not introduce higher levels of safety, </a:t>
            </a:r>
            <a:r>
              <a:rPr lang="en-US" b="1" u="sng" dirty="0" smtClean="0"/>
              <a:t>just economic and administrative burdens</a:t>
            </a:r>
            <a:r>
              <a:rPr lang="en-US" dirty="0" smtClean="0"/>
              <a:t> for the SMEs of the sector</a:t>
            </a:r>
            <a:endParaRPr lang="de-DE" dirty="0"/>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ES</a:t>
            </a:r>
            <a:endParaRPr lang="de-DE" dirty="0"/>
          </a:p>
        </p:txBody>
      </p:sp>
      <p:sp>
        <p:nvSpPr>
          <p:cNvPr id="3" name="Inhaltsplatzhalter 2"/>
          <p:cNvSpPr>
            <a:spLocks noGrp="1"/>
          </p:cNvSpPr>
          <p:nvPr>
            <p:ph idx="1"/>
          </p:nvPr>
        </p:nvSpPr>
        <p:spPr/>
        <p:txBody>
          <a:bodyPr>
            <a:normAutofit lnSpcReduction="10000"/>
          </a:bodyPr>
          <a:lstStyle/>
          <a:p>
            <a:r>
              <a:rPr lang="en-US" dirty="0" err="1" smtClean="0"/>
              <a:t>Microneedeling</a:t>
            </a:r>
            <a:r>
              <a:rPr lang="en-US" dirty="0" smtClean="0"/>
              <a:t>: although a clear agreement was reached on the subject that </a:t>
            </a:r>
            <a:r>
              <a:rPr lang="en-US" b="1" dirty="0" err="1" smtClean="0"/>
              <a:t>mesotherapy</a:t>
            </a:r>
            <a:r>
              <a:rPr lang="en-US" dirty="0" smtClean="0"/>
              <a:t> was a </a:t>
            </a:r>
            <a:r>
              <a:rPr lang="en-US" b="1" dirty="0" smtClean="0"/>
              <a:t>medical technique </a:t>
            </a:r>
            <a:r>
              <a:rPr lang="en-US" dirty="0" smtClean="0"/>
              <a:t>and should not be used or referred to in the </a:t>
            </a:r>
            <a:r>
              <a:rPr lang="en-US" dirty="0" err="1" smtClean="0"/>
              <a:t>FprEN</a:t>
            </a:r>
            <a:r>
              <a:rPr lang="en-US" dirty="0" smtClean="0"/>
              <a:t> 16708, the project uses the word </a:t>
            </a:r>
            <a:r>
              <a:rPr lang="en-US" dirty="0" err="1" smtClean="0"/>
              <a:t>microneedeling</a:t>
            </a:r>
            <a:r>
              <a:rPr lang="en-US" dirty="0" smtClean="0"/>
              <a:t> as if it was a </a:t>
            </a:r>
            <a:r>
              <a:rPr lang="en-US" b="1" dirty="0" smtClean="0"/>
              <a:t>synonym for </a:t>
            </a:r>
            <a:r>
              <a:rPr lang="en-US" b="1" dirty="0" err="1" smtClean="0"/>
              <a:t>mesotherapy</a:t>
            </a:r>
            <a:r>
              <a:rPr lang="en-US" dirty="0" smtClean="0"/>
              <a:t>, but they are treatments very different and this confusion is very dangerous. On the other hand, there are studies certifying that the skin depth in the face have to be 0,5mm, limiting the </a:t>
            </a:r>
            <a:r>
              <a:rPr lang="en-US" dirty="0" err="1" smtClean="0"/>
              <a:t>microneedeling</a:t>
            </a:r>
            <a:r>
              <a:rPr lang="en-US" dirty="0" smtClean="0"/>
              <a:t> to 1mm in the body.</a:t>
            </a:r>
            <a:endParaRPr lang="de-DE" dirty="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700" dirty="0" smtClean="0"/>
              <a:t>Allgemein gegen </a:t>
            </a:r>
            <a:br>
              <a:rPr lang="de-DE" sz="2700" dirty="0" smtClean="0"/>
            </a:br>
            <a:r>
              <a:rPr lang="en-US" sz="2200" dirty="0" smtClean="0">
                <a:solidFill>
                  <a:schemeClr val="tx1"/>
                </a:solidFill>
              </a:rPr>
              <a:t>Chemical peels, </a:t>
            </a:r>
            <a:r>
              <a:rPr lang="de-DE" sz="2200" dirty="0" smtClean="0">
                <a:solidFill>
                  <a:schemeClr val="tx1"/>
                </a:solidFill>
              </a:rPr>
              <a:t>Laser/IPL </a:t>
            </a:r>
            <a:r>
              <a:rPr lang="de-DE" sz="2200" dirty="0" err="1" smtClean="0">
                <a:solidFill>
                  <a:schemeClr val="tx1"/>
                </a:solidFill>
              </a:rPr>
              <a:t>treatment</a:t>
            </a:r>
            <a:r>
              <a:rPr lang="de-DE" sz="2200" dirty="0" smtClean="0">
                <a:solidFill>
                  <a:schemeClr val="tx1"/>
                </a:solidFill>
              </a:rPr>
              <a:t>, </a:t>
            </a:r>
            <a:r>
              <a:rPr lang="de-DE" sz="2200" dirty="0" err="1" smtClean="0">
                <a:solidFill>
                  <a:schemeClr val="tx1"/>
                </a:solidFill>
              </a:rPr>
              <a:t>Radiofrequency</a:t>
            </a:r>
            <a:r>
              <a:rPr lang="de-DE" sz="2200" dirty="0" smtClean="0">
                <a:solidFill>
                  <a:schemeClr val="tx1"/>
                </a:solidFill>
              </a:rPr>
              <a:t>, </a:t>
            </a:r>
            <a:r>
              <a:rPr lang="de-DE" sz="2200" dirty="0" err="1" smtClean="0">
                <a:solidFill>
                  <a:schemeClr val="tx1"/>
                </a:solidFill>
              </a:rPr>
              <a:t>needling</a:t>
            </a:r>
            <a:endParaRPr lang="de-DE" dirty="0">
              <a:solidFill>
                <a:schemeClr val="tx1"/>
              </a:solidFill>
            </a:endParaRPr>
          </a:p>
        </p:txBody>
      </p:sp>
      <p:sp>
        <p:nvSpPr>
          <p:cNvPr id="3" name="Inhaltsplatzhalter 2"/>
          <p:cNvSpPr>
            <a:spLocks noGrp="1"/>
          </p:cNvSpPr>
          <p:nvPr>
            <p:ph idx="1"/>
          </p:nvPr>
        </p:nvSpPr>
        <p:spPr/>
        <p:txBody>
          <a:bodyPr>
            <a:normAutofit fontScale="92500" lnSpcReduction="10000"/>
          </a:bodyPr>
          <a:lstStyle/>
          <a:p>
            <a:r>
              <a:rPr lang="en-US" dirty="0" smtClean="0"/>
              <a:t>Romanian Aesthetic Surgery Society (RASS),</a:t>
            </a:r>
          </a:p>
          <a:p>
            <a:r>
              <a:rPr lang="en-US" dirty="0" smtClean="0"/>
              <a:t>Swiss Society of Aesthetic Surgery (SSCE),</a:t>
            </a:r>
          </a:p>
          <a:p>
            <a:r>
              <a:rPr lang="de-DE" dirty="0" err="1" smtClean="0"/>
              <a:t>Belgian</a:t>
            </a:r>
            <a:r>
              <a:rPr lang="de-DE" dirty="0" smtClean="0"/>
              <a:t> Professional </a:t>
            </a:r>
            <a:r>
              <a:rPr lang="de-DE" dirty="0" err="1" smtClean="0"/>
              <a:t>Dermatology</a:t>
            </a:r>
            <a:r>
              <a:rPr lang="de-DE" dirty="0" smtClean="0"/>
              <a:t> </a:t>
            </a:r>
            <a:r>
              <a:rPr lang="de-DE" dirty="0" err="1" smtClean="0"/>
              <a:t>Association</a:t>
            </a:r>
            <a:r>
              <a:rPr lang="de-DE" dirty="0" smtClean="0"/>
              <a:t> (NBN),</a:t>
            </a:r>
          </a:p>
          <a:p>
            <a:r>
              <a:rPr lang="en-US" dirty="0" smtClean="0"/>
              <a:t>International Society of Regenerative Medicine and Surgery (ISRMS),</a:t>
            </a:r>
          </a:p>
          <a:p>
            <a:r>
              <a:rPr lang="en-US" dirty="0" smtClean="0"/>
              <a:t>European Association of Societies of Aesthetic Plastic Surgery (EASAPS),</a:t>
            </a:r>
          </a:p>
          <a:p>
            <a:r>
              <a:rPr lang="it-IT" dirty="0" smtClean="0"/>
              <a:t>Associazione Europea di Chirurgia Estetica (ASSECE),</a:t>
            </a:r>
          </a:p>
          <a:p>
            <a:r>
              <a:rPr lang="it-IT" dirty="0" err="1" smtClean="0"/>
              <a:t>Falsche</a:t>
            </a:r>
            <a:r>
              <a:rPr lang="it-IT" dirty="0" smtClean="0"/>
              <a:t> Information: </a:t>
            </a:r>
            <a:r>
              <a:rPr lang="it-IT" dirty="0" err="1" smtClean="0"/>
              <a:t>nur</a:t>
            </a:r>
            <a:r>
              <a:rPr lang="it-IT" dirty="0" smtClean="0"/>
              <a:t> </a:t>
            </a:r>
            <a:r>
              <a:rPr lang="it-IT" dirty="0" err="1" smtClean="0"/>
              <a:t>plastische</a:t>
            </a:r>
            <a:r>
              <a:rPr lang="it-IT" dirty="0" smtClean="0"/>
              <a:t> </a:t>
            </a:r>
            <a:r>
              <a:rPr lang="it-IT" dirty="0" err="1" smtClean="0"/>
              <a:t>Chirurgen</a:t>
            </a:r>
            <a:endParaRPr lang="de-DE" dirty="0"/>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Dokumentierte Verbands-Einsatz für Norm-Einführung</a:t>
            </a:r>
            <a:endParaRPr lang="de-DE" dirty="0"/>
          </a:p>
        </p:txBody>
      </p:sp>
      <p:sp>
        <p:nvSpPr>
          <p:cNvPr id="3" name="Inhaltsplatzhalter 2"/>
          <p:cNvSpPr>
            <a:spLocks noGrp="1"/>
          </p:cNvSpPr>
          <p:nvPr>
            <p:ph idx="1"/>
          </p:nvPr>
        </p:nvSpPr>
        <p:spPr>
          <a:xfrm>
            <a:off x="457200" y="2714620"/>
            <a:ext cx="8686800" cy="3859916"/>
          </a:xfrm>
        </p:spPr>
        <p:txBody>
          <a:bodyPr>
            <a:normAutofit fontScale="85000" lnSpcReduction="20000"/>
          </a:bodyPr>
          <a:lstStyle/>
          <a:p>
            <a:r>
              <a:rPr lang="en-US" dirty="0" err="1" smtClean="0"/>
              <a:t>Zitat</a:t>
            </a:r>
            <a:r>
              <a:rPr lang="en-US" dirty="0" smtClean="0"/>
              <a:t> </a:t>
            </a:r>
            <a:r>
              <a:rPr lang="en-US" dirty="0" err="1" smtClean="0"/>
              <a:t>aus</a:t>
            </a:r>
            <a:r>
              <a:rPr lang="en-US" dirty="0" smtClean="0"/>
              <a:t> </a:t>
            </a:r>
            <a:r>
              <a:rPr lang="en-US" dirty="0" err="1" smtClean="0"/>
              <a:t>dem</a:t>
            </a:r>
            <a:r>
              <a:rPr lang="en-US" dirty="0" smtClean="0"/>
              <a:t> </a:t>
            </a:r>
            <a:r>
              <a:rPr lang="en-US" dirty="0" err="1" smtClean="0"/>
              <a:t>Schreiben</a:t>
            </a:r>
            <a:r>
              <a:rPr lang="en-US" dirty="0" smtClean="0"/>
              <a:t> </a:t>
            </a:r>
            <a:r>
              <a:rPr lang="en-US" dirty="0" err="1" smtClean="0"/>
              <a:t>eines</a:t>
            </a:r>
            <a:r>
              <a:rPr lang="en-US" dirty="0" smtClean="0"/>
              <a:t> </a:t>
            </a:r>
            <a:r>
              <a:rPr lang="en-US" dirty="0" err="1" smtClean="0"/>
              <a:t>kleinen</a:t>
            </a:r>
            <a:r>
              <a:rPr lang="en-US" dirty="0" smtClean="0"/>
              <a:t> </a:t>
            </a:r>
            <a:r>
              <a:rPr lang="en-US" dirty="0" err="1" smtClean="0"/>
              <a:t>deutschen</a:t>
            </a:r>
            <a:r>
              <a:rPr lang="en-US" dirty="0" smtClean="0"/>
              <a:t> </a:t>
            </a:r>
            <a:r>
              <a:rPr lang="en-US" dirty="0" err="1" smtClean="0"/>
              <a:t>Verbandes</a:t>
            </a:r>
            <a:r>
              <a:rPr lang="en-US" dirty="0" smtClean="0"/>
              <a:t> </a:t>
            </a:r>
            <a:r>
              <a:rPr lang="en-US" dirty="0" err="1" smtClean="0"/>
              <a:t>für</a:t>
            </a:r>
            <a:r>
              <a:rPr lang="en-US" dirty="0" smtClean="0"/>
              <a:t> “Professionals”</a:t>
            </a:r>
            <a:endParaRPr lang="de-DE" dirty="0" smtClean="0"/>
          </a:p>
          <a:p>
            <a:r>
              <a:rPr lang="en-US" dirty="0" smtClean="0"/>
              <a:t>The standard EN 16708 was written to achieve the highest possible safety for clients and staff for treatments in a beauty salon. (</a:t>
            </a:r>
            <a:r>
              <a:rPr lang="en-US" dirty="0" err="1" smtClean="0"/>
              <a:t>Jetzt</a:t>
            </a:r>
            <a:r>
              <a:rPr lang="en-US" dirty="0" smtClean="0"/>
              <a:t> </a:t>
            </a:r>
            <a:r>
              <a:rPr lang="en-US" dirty="0" err="1" smtClean="0"/>
              <a:t>nicht</a:t>
            </a:r>
            <a:r>
              <a:rPr lang="en-US" dirty="0" smtClean="0"/>
              <a:t>?)</a:t>
            </a:r>
          </a:p>
          <a:p>
            <a:r>
              <a:rPr lang="en-US" dirty="0" smtClean="0"/>
              <a:t>It will contribute to the utmost quality for European consumers. (</a:t>
            </a:r>
            <a:r>
              <a:rPr lang="en-US" dirty="0" err="1" smtClean="0"/>
              <a:t>Jetzt</a:t>
            </a:r>
            <a:r>
              <a:rPr lang="en-US" dirty="0" smtClean="0"/>
              <a:t> </a:t>
            </a:r>
            <a:r>
              <a:rPr lang="en-US" dirty="0" err="1" smtClean="0"/>
              <a:t>nicht</a:t>
            </a:r>
            <a:r>
              <a:rPr lang="en-US" dirty="0" smtClean="0"/>
              <a:t>?)</a:t>
            </a:r>
          </a:p>
          <a:p>
            <a:r>
              <a:rPr lang="en-US" dirty="0" smtClean="0"/>
              <a:t>Wherever possible, forcing the standard management ……………*is desirable. </a:t>
            </a:r>
          </a:p>
          <a:p>
            <a:r>
              <a:rPr lang="en-US" dirty="0" smtClean="0"/>
              <a:t>Once introduced, the European consumer will benefit from beauty treatments irrespective of the member state.  </a:t>
            </a:r>
          </a:p>
          <a:p>
            <a:pPr>
              <a:buNone/>
            </a:pPr>
            <a:r>
              <a:rPr lang="en-US" sz="1800" dirty="0" smtClean="0"/>
              <a:t>*and beautician to work in a documented environment in order to achieve maximum transparency</a:t>
            </a:r>
            <a:endParaRPr lang="de-DE" sz="1800" dirty="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ctr"/>
            <a:r>
              <a:rPr lang="de-DE" sz="3600" dirty="0" smtClean="0"/>
              <a:t>Wirtschaftliche Belastung von Kosmetikerinnen und Kosmetik-Industrie</a:t>
            </a:r>
            <a:endParaRPr lang="de-DE" dirty="0"/>
          </a:p>
        </p:txBody>
      </p:sp>
      <p:sp>
        <p:nvSpPr>
          <p:cNvPr id="3" name="Inhaltsplatzhalter 2"/>
          <p:cNvSpPr>
            <a:spLocks noGrp="1"/>
          </p:cNvSpPr>
          <p:nvPr>
            <p:ph idx="1"/>
          </p:nvPr>
        </p:nvSpPr>
        <p:spPr/>
        <p:txBody>
          <a:bodyPr/>
          <a:lstStyle/>
          <a:p>
            <a:pPr algn="ctr">
              <a:buNone/>
            </a:pPr>
            <a:r>
              <a:rPr lang="de-DE" dirty="0" smtClean="0"/>
              <a:t>werden finanzielle Mittel notwendig, die im Präparate- und Geräte-Einkauf ausfallen?</a:t>
            </a:r>
          </a:p>
          <a:p>
            <a:pPr>
              <a:buNone/>
            </a:pPr>
            <a:r>
              <a:rPr lang="de-DE" dirty="0" smtClean="0"/>
              <a:t/>
            </a:r>
            <a:br>
              <a:rPr lang="de-DE" dirty="0" smtClean="0"/>
            </a:br>
            <a:endParaRPr lang="de-DE" dirty="0"/>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43000"/>
            <a:ext cx="9144000" cy="1066800"/>
          </a:xfrm>
        </p:spPr>
        <p:txBody>
          <a:bodyPr>
            <a:normAutofit fontScale="90000"/>
          </a:bodyPr>
          <a:lstStyle/>
          <a:p>
            <a:pPr algn="ctr"/>
            <a:r>
              <a:rPr lang="de-DE" u="sng" dirty="0" smtClean="0"/>
              <a:t>Zusatz-Kosten</a:t>
            </a:r>
            <a:r>
              <a:rPr lang="de-DE" dirty="0" smtClean="0"/>
              <a:t> </a:t>
            </a:r>
            <a:br>
              <a:rPr lang="de-DE" dirty="0" smtClean="0"/>
            </a:br>
            <a:r>
              <a:rPr lang="de-DE" sz="2700" dirty="0" smtClean="0"/>
              <a:t>(stehen für Einkauf nicht mehr zu Verfügung)</a:t>
            </a:r>
            <a:endParaRPr lang="de-DE" dirty="0"/>
          </a:p>
        </p:txBody>
      </p:sp>
      <p:sp>
        <p:nvSpPr>
          <p:cNvPr id="3" name="Inhaltsplatzhalter 2"/>
          <p:cNvSpPr>
            <a:spLocks noGrp="1"/>
          </p:cNvSpPr>
          <p:nvPr>
            <p:ph idx="1"/>
          </p:nvPr>
        </p:nvSpPr>
        <p:spPr/>
        <p:txBody>
          <a:bodyPr/>
          <a:lstStyle/>
          <a:p>
            <a:r>
              <a:rPr lang="de-DE" dirty="0" smtClean="0"/>
              <a:t>Ausbildung nach EQR</a:t>
            </a:r>
          </a:p>
          <a:p>
            <a:r>
              <a:rPr lang="de-DE" dirty="0" smtClean="0"/>
              <a:t>neuen Einrichtungskosten</a:t>
            </a:r>
          </a:p>
          <a:p>
            <a:r>
              <a:rPr lang="de-DE" dirty="0" smtClean="0"/>
              <a:t>Gerätekosten</a:t>
            </a:r>
          </a:p>
          <a:p>
            <a:r>
              <a:rPr lang="de-DE" dirty="0" smtClean="0"/>
              <a:t>Zertifizierungs-Kosten </a:t>
            </a:r>
          </a:p>
          <a:p>
            <a:r>
              <a:rPr lang="de-DE" dirty="0" smtClean="0"/>
              <a:t>zusätzlichen Weiterbildungskosten</a:t>
            </a:r>
          </a:p>
          <a:p>
            <a:r>
              <a:rPr lang="de-DE" dirty="0" smtClean="0"/>
              <a:t>Personalkosten für eine vP</a:t>
            </a:r>
          </a:p>
          <a:p>
            <a:r>
              <a:rPr lang="de-DE" dirty="0" smtClean="0"/>
              <a:t>Wartungsvertrag mit Geräte-Techniker</a:t>
            </a:r>
          </a:p>
          <a:p>
            <a:endParaRPr lang="de-DE" dirty="0"/>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4282" y="1143000"/>
            <a:ext cx="8929718" cy="1066800"/>
          </a:xfrm>
        </p:spPr>
        <p:txBody>
          <a:bodyPr>
            <a:normAutofit fontScale="90000"/>
          </a:bodyPr>
          <a:lstStyle/>
          <a:p>
            <a:pPr algn="ctr"/>
            <a:r>
              <a:rPr lang="de-DE" u="sng" dirty="0" smtClean="0"/>
              <a:t>Zeitverlust</a:t>
            </a:r>
            <a:br>
              <a:rPr lang="de-DE" u="sng" dirty="0" smtClean="0"/>
            </a:br>
            <a:r>
              <a:rPr lang="de-DE" sz="3600" dirty="0" smtClean="0"/>
              <a:t>(mindert Zeitverfügbarkeit für Behandlungen)</a:t>
            </a:r>
            <a:endParaRPr lang="de-DE" sz="3600" dirty="0"/>
          </a:p>
        </p:txBody>
      </p:sp>
      <p:sp>
        <p:nvSpPr>
          <p:cNvPr id="3" name="Inhaltsplatzhalter 2"/>
          <p:cNvSpPr>
            <a:spLocks noGrp="1"/>
          </p:cNvSpPr>
          <p:nvPr>
            <p:ph idx="1"/>
          </p:nvPr>
        </p:nvSpPr>
        <p:spPr/>
        <p:txBody>
          <a:bodyPr/>
          <a:lstStyle/>
          <a:p>
            <a:r>
              <a:rPr lang="de-DE" dirty="0" smtClean="0"/>
              <a:t>Zeitaufwand für Risikobeurteilungen</a:t>
            </a:r>
          </a:p>
          <a:p>
            <a:r>
              <a:rPr lang="de-DE" dirty="0" smtClean="0"/>
              <a:t>Hygienemaßnahmen-Dokumentation </a:t>
            </a:r>
          </a:p>
          <a:p>
            <a:r>
              <a:rPr lang="de-DE" dirty="0" smtClean="0"/>
              <a:t>Aufzeichnung der Kundenberatung</a:t>
            </a:r>
          </a:p>
          <a:p>
            <a:endParaRPr lang="de-DE" dirty="0"/>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u="sng" dirty="0" smtClean="0"/>
              <a:t>weiteren </a:t>
            </a:r>
            <a:r>
              <a:rPr lang="de-DE" u="sng" dirty="0" err="1" smtClean="0"/>
              <a:t>diskissionwürdige</a:t>
            </a:r>
            <a:r>
              <a:rPr lang="de-DE" u="sng" dirty="0" smtClean="0"/>
              <a:t> Fakten</a:t>
            </a:r>
            <a:endParaRPr lang="de-DE" dirty="0"/>
          </a:p>
        </p:txBody>
      </p:sp>
      <p:sp>
        <p:nvSpPr>
          <p:cNvPr id="3" name="Inhaltsplatzhalter 2"/>
          <p:cNvSpPr>
            <a:spLocks noGrp="1"/>
          </p:cNvSpPr>
          <p:nvPr>
            <p:ph idx="1"/>
          </p:nvPr>
        </p:nvSpPr>
        <p:spPr>
          <a:xfrm>
            <a:off x="457200" y="2249424"/>
            <a:ext cx="8686800" cy="4325112"/>
          </a:xfrm>
        </p:spPr>
        <p:txBody>
          <a:bodyPr/>
          <a:lstStyle/>
          <a:p>
            <a:r>
              <a:rPr lang="de-DE" dirty="0" smtClean="0"/>
              <a:t>Allergietests im Widerspruch zur aktuellen EU-Kommissions-Empfehlung</a:t>
            </a:r>
          </a:p>
          <a:p>
            <a:r>
              <a:rPr lang="de-DE" dirty="0" smtClean="0"/>
              <a:t>unberechtigte Retouren: Entsorgungs-Vorschrift für alte oder abgelaufene Lagerbeständen </a:t>
            </a:r>
          </a:p>
          <a:p>
            <a:r>
              <a:rPr lang="de-DE" dirty="0" smtClean="0"/>
              <a:t>-----------------</a:t>
            </a:r>
          </a:p>
          <a:p>
            <a:r>
              <a:rPr lang="de-DE" dirty="0" smtClean="0"/>
              <a:t>Desinfektion vor Auftragen von Cremes</a:t>
            </a:r>
          </a:p>
          <a:p>
            <a:r>
              <a:rPr lang="de-DE" dirty="0" smtClean="0"/>
              <a:t>Beendigung der Kabinettwaren-Behältergrößen (?)</a:t>
            </a:r>
          </a:p>
          <a:p>
            <a:endParaRPr lang="de-DE"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de-DE" smtClean="0"/>
              <a:t>ICADA-Mitglieder</a:t>
            </a:r>
          </a:p>
        </p:txBody>
      </p:sp>
      <p:sp>
        <p:nvSpPr>
          <p:cNvPr id="18435" name="Inhaltsplatzhalter 2"/>
          <p:cNvSpPr>
            <a:spLocks noGrp="1"/>
          </p:cNvSpPr>
          <p:nvPr>
            <p:ph idx="1"/>
          </p:nvPr>
        </p:nvSpPr>
        <p:spPr/>
        <p:txBody>
          <a:bodyPr/>
          <a:lstStyle/>
          <a:p>
            <a:r>
              <a:rPr lang="de-DE" dirty="0" smtClean="0"/>
              <a:t>können sich zurücklehnen</a:t>
            </a:r>
          </a:p>
          <a:p>
            <a:r>
              <a:rPr lang="de-DE" dirty="0" smtClean="0"/>
              <a:t>Die Sitzung mit vielen Details genießen</a:t>
            </a:r>
          </a:p>
          <a:p>
            <a:r>
              <a:rPr lang="de-DE" dirty="0" smtClean="0"/>
              <a:t>brauchen nicht mitzuschreiben</a:t>
            </a:r>
          </a:p>
          <a:p>
            <a:r>
              <a:rPr lang="de-DE" dirty="0" smtClean="0"/>
              <a:t>Themen-Folien liegen im Mitgliederbereich auf </a:t>
            </a:r>
            <a:r>
              <a:rPr lang="de-DE" dirty="0" smtClean="0">
                <a:hlinkClick r:id="rId2"/>
              </a:rPr>
              <a:t>www.icada.eu</a:t>
            </a:r>
            <a:endParaRPr lang="de-DE" dirty="0" smtClean="0"/>
          </a:p>
          <a:p>
            <a:pPr>
              <a:buNone/>
            </a:pPr>
            <a:endParaRPr lang="de-DE" dirty="0" smtClean="0"/>
          </a:p>
          <a:p>
            <a:pPr>
              <a:buNone/>
            </a:pPr>
            <a:r>
              <a:rPr lang="de-DE" dirty="0" smtClean="0"/>
              <a:t>    Mitgliedsanträge heute verfügbar</a:t>
            </a:r>
          </a:p>
        </p:txBody>
      </p:sp>
      <p:pic>
        <p:nvPicPr>
          <p:cNvPr id="4" name="Grafik 3" descr="doof nicht.wmf"/>
          <p:cNvPicPr>
            <a:picLocks noChangeAspect="1"/>
          </p:cNvPicPr>
          <p:nvPr/>
        </p:nvPicPr>
        <p:blipFill>
          <a:blip r:embed="rId3" cstate="print"/>
          <a:stretch>
            <a:fillRect/>
          </a:stretch>
        </p:blipFill>
        <p:spPr>
          <a:xfrm>
            <a:off x="6500826" y="3733252"/>
            <a:ext cx="2887036" cy="3124748"/>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100" dirty="0" smtClean="0"/>
              <a:t>Etablierung einer Kosten-verschlingenden Zertifizierungs-Industrie </a:t>
            </a:r>
            <a:endParaRPr lang="de-DE" dirty="0"/>
          </a:p>
        </p:txBody>
      </p:sp>
      <p:sp>
        <p:nvSpPr>
          <p:cNvPr id="3" name="Inhaltsplatzhalter 2"/>
          <p:cNvSpPr>
            <a:spLocks noGrp="1"/>
          </p:cNvSpPr>
          <p:nvPr>
            <p:ph idx="1"/>
          </p:nvPr>
        </p:nvSpPr>
        <p:spPr/>
        <p:txBody>
          <a:bodyPr/>
          <a:lstStyle/>
          <a:p>
            <a:pPr>
              <a:buNone/>
            </a:pPr>
            <a:r>
              <a:rPr lang="de-DE" dirty="0" smtClean="0"/>
              <a:t>aus</a:t>
            </a:r>
          </a:p>
          <a:p>
            <a:r>
              <a:rPr lang="de-DE" dirty="0" smtClean="0"/>
              <a:t>Einrichtungs-Verkäufern</a:t>
            </a:r>
          </a:p>
          <a:p>
            <a:r>
              <a:rPr lang="de-DE" dirty="0" smtClean="0"/>
              <a:t>Beratern,</a:t>
            </a:r>
          </a:p>
          <a:p>
            <a:r>
              <a:rPr lang="de-DE" dirty="0" err="1" smtClean="0"/>
              <a:t>Zertifizierern</a:t>
            </a:r>
            <a:r>
              <a:rPr lang="de-DE" dirty="0" smtClean="0"/>
              <a:t>,</a:t>
            </a:r>
          </a:p>
          <a:p>
            <a:r>
              <a:rPr lang="de-DE" dirty="0" smtClean="0"/>
              <a:t>Lizenz-Gebühren</a:t>
            </a:r>
          </a:p>
          <a:p>
            <a:r>
              <a:rPr lang="de-DE" dirty="0" smtClean="0"/>
              <a:t>Beispiel: andere Kosmetik-Zertifizierungen</a:t>
            </a:r>
            <a:endParaRPr lang="de-DE" dirty="0"/>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43000"/>
            <a:ext cx="9144000" cy="1066800"/>
          </a:xfrm>
        </p:spPr>
        <p:txBody>
          <a:bodyPr>
            <a:normAutofit fontScale="90000"/>
          </a:bodyPr>
          <a:lstStyle/>
          <a:p>
            <a:pPr lvl="0" algn="ctr"/>
            <a:r>
              <a:rPr lang="de-DE" dirty="0" smtClean="0"/>
              <a:t>Möglichkeiten der ICADA-Einflussnahme Interpretation, Umsetzung, EU-Lobby</a:t>
            </a:r>
            <a:endParaRPr lang="de-DE" dirty="0"/>
          </a:p>
        </p:txBody>
      </p:sp>
      <p:sp>
        <p:nvSpPr>
          <p:cNvPr id="3" name="Inhaltsplatzhalter 2"/>
          <p:cNvSpPr>
            <a:spLocks noGrp="1"/>
          </p:cNvSpPr>
          <p:nvPr>
            <p:ph idx="1"/>
          </p:nvPr>
        </p:nvSpPr>
        <p:spPr/>
        <p:txBody>
          <a:bodyPr/>
          <a:lstStyle/>
          <a:p>
            <a:r>
              <a:rPr lang="de-DE" dirty="0" smtClean="0"/>
              <a:t>Handelnde Verbände</a:t>
            </a:r>
          </a:p>
          <a:p>
            <a:endParaRPr lang="de-DE" dirty="0" smtClean="0"/>
          </a:p>
          <a:p>
            <a:pPr>
              <a:buNone/>
            </a:pPr>
            <a:endParaRPr lang="de-DE" dirty="0" smtClean="0"/>
          </a:p>
          <a:p>
            <a:pPr>
              <a:buNone/>
            </a:pPr>
            <a:endParaRPr lang="de-DE" dirty="0"/>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764704"/>
            <a:ext cx="8229600" cy="1066800"/>
          </a:xfrm>
        </p:spPr>
        <p:txBody>
          <a:bodyPr>
            <a:normAutofit fontScale="90000"/>
          </a:bodyPr>
          <a:lstStyle/>
          <a:p>
            <a:pPr algn="ctr"/>
            <a:r>
              <a:rPr lang="de-DE" dirty="0" smtClean="0"/>
              <a:t>Argumentationen</a:t>
            </a:r>
            <a:br>
              <a:rPr lang="de-DE" dirty="0" smtClean="0"/>
            </a:br>
            <a:r>
              <a:rPr lang="de-DE" dirty="0" smtClean="0"/>
              <a:t>in Unerfahrenheit mit Normen</a:t>
            </a:r>
            <a:endParaRPr lang="de-DE" dirty="0"/>
          </a:p>
        </p:txBody>
      </p:sp>
      <p:sp>
        <p:nvSpPr>
          <p:cNvPr id="3" name="Inhaltsplatzhalter 2"/>
          <p:cNvSpPr>
            <a:spLocks noGrp="1"/>
          </p:cNvSpPr>
          <p:nvPr>
            <p:ph idx="1"/>
          </p:nvPr>
        </p:nvSpPr>
        <p:spPr>
          <a:xfrm>
            <a:off x="457200" y="1844824"/>
            <a:ext cx="8229600" cy="5013176"/>
          </a:xfrm>
        </p:spPr>
        <p:txBody>
          <a:bodyPr>
            <a:normAutofit fontScale="85000" lnSpcReduction="20000"/>
          </a:bodyPr>
          <a:lstStyle/>
          <a:p>
            <a:r>
              <a:rPr lang="de-DE" dirty="0" smtClean="0"/>
              <a:t>Behandlungsqualität: statt in verbesserte Ausbildung soll in eine Norm investiert werden, um den Ausbildungsstand zu verbessern (richtig: nicht Geld in Norm sondern in Ausbildung stecken)</a:t>
            </a:r>
          </a:p>
          <a:p>
            <a:r>
              <a:rPr lang="de-DE" dirty="0" smtClean="0"/>
              <a:t>nicht so strenge Norm-Erfüllung : nur ein bisschen zertifizieren = Kopfsprung ins Wasser, ohne ganz </a:t>
            </a:r>
            <a:r>
              <a:rPr lang="de-DE" dirty="0" err="1" smtClean="0"/>
              <a:t>naß</a:t>
            </a:r>
            <a:r>
              <a:rPr lang="de-DE" dirty="0" smtClean="0"/>
              <a:t> zu werden </a:t>
            </a:r>
          </a:p>
          <a:p>
            <a:r>
              <a:rPr lang="de-DE" dirty="0" smtClean="0"/>
              <a:t>Kein TÜV: </a:t>
            </a:r>
            <a:r>
              <a:rPr lang="de-DE" dirty="0" err="1" smtClean="0"/>
              <a:t>Zertifizierer</a:t>
            </a:r>
            <a:r>
              <a:rPr lang="de-DE" dirty="0" smtClean="0"/>
              <a:t> zertifiziert nur Konformität; Kosten entstehen bei Konformitäts-Befolgung</a:t>
            </a:r>
          </a:p>
          <a:p>
            <a:r>
              <a:rPr lang="de-DE" dirty="0" smtClean="0"/>
              <a:t>Man will nachträglich nach Norm-Abschluss Dämpfung der Ansprüche erreichen, was man während der Entwicklung schon nicht geschafft hat</a:t>
            </a:r>
          </a:p>
          <a:p>
            <a:r>
              <a:rPr lang="de-DE" dirty="0" smtClean="0"/>
              <a:t>Norm ist ignorierbar (</a:t>
            </a:r>
            <a:r>
              <a:rPr lang="de-DE" dirty="0" err="1" smtClean="0"/>
              <a:t>haif-free</a:t>
            </a:r>
            <a:r>
              <a:rPr lang="de-DE" dirty="0" smtClean="0"/>
              <a:t> </a:t>
            </a:r>
            <a:r>
              <a:rPr lang="de-DE" dirty="0" err="1" smtClean="0"/>
              <a:t>medical</a:t>
            </a:r>
            <a:r>
              <a:rPr lang="de-DE" dirty="0" smtClean="0"/>
              <a:t> 1)</a:t>
            </a:r>
          </a:p>
          <a:p>
            <a:r>
              <a:rPr lang="de-DE" dirty="0" smtClean="0"/>
              <a:t>Pflichten analog BNN-Einkaufs-Standard</a:t>
            </a:r>
          </a:p>
          <a:p>
            <a:r>
              <a:rPr lang="de-DE" dirty="0" smtClean="0"/>
              <a:t>Verbraucher, Behörden,,</a:t>
            </a:r>
            <a:endParaRPr lang="de-DE" dirty="0"/>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Polarisierung des Institutsmarktes</a:t>
            </a:r>
            <a:endParaRPr lang="de-DE" dirty="0"/>
          </a:p>
        </p:txBody>
      </p:sp>
      <p:sp>
        <p:nvSpPr>
          <p:cNvPr id="3" name="Inhaltsplatzhalter 2"/>
          <p:cNvSpPr>
            <a:spLocks noGrp="1"/>
          </p:cNvSpPr>
          <p:nvPr>
            <p:ph idx="1"/>
          </p:nvPr>
        </p:nvSpPr>
        <p:spPr/>
        <p:txBody>
          <a:bodyPr/>
          <a:lstStyle/>
          <a:p>
            <a:r>
              <a:rPr lang="de-DE" dirty="0" smtClean="0"/>
              <a:t>Marktblockierung durch Zertifizierungs-Sponsoring </a:t>
            </a:r>
            <a:endParaRPr lang="de-DE" dirty="0"/>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Fehlende Kooperationsbereitschaft</a:t>
            </a:r>
            <a:endParaRPr lang="de-DE" dirty="0"/>
          </a:p>
        </p:txBody>
      </p:sp>
      <p:sp>
        <p:nvSpPr>
          <p:cNvPr id="3" name="Inhaltsplatzhalter 2"/>
          <p:cNvSpPr>
            <a:spLocks noGrp="1"/>
          </p:cNvSpPr>
          <p:nvPr>
            <p:ph idx="1"/>
          </p:nvPr>
        </p:nvSpPr>
        <p:spPr/>
        <p:txBody>
          <a:bodyPr>
            <a:normAutofit/>
          </a:bodyPr>
          <a:lstStyle/>
          <a:p>
            <a:pPr>
              <a:buNone/>
            </a:pPr>
            <a:r>
              <a:rPr lang="de-DE" dirty="0" smtClean="0"/>
              <a:t>ICADA wurde nicht als „handelnder Verband“ eingeladen, obwohl ICADA den „runden Tisch“ zur Meisterprüfungs-VO initiiert hatte</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ICADA-Pflichtenplan</a:t>
            </a:r>
            <a:endParaRPr lang="de-DE" dirty="0"/>
          </a:p>
        </p:txBody>
      </p:sp>
      <p:sp>
        <p:nvSpPr>
          <p:cNvPr id="3" name="Inhaltsplatzhalter 2"/>
          <p:cNvSpPr>
            <a:spLocks noGrp="1"/>
          </p:cNvSpPr>
          <p:nvPr>
            <p:ph idx="1"/>
          </p:nvPr>
        </p:nvSpPr>
        <p:spPr/>
        <p:txBody>
          <a:bodyPr/>
          <a:lstStyle/>
          <a:p>
            <a:r>
              <a:rPr lang="de-DE" dirty="0" smtClean="0"/>
              <a:t>Referenzliste zur EQR</a:t>
            </a:r>
          </a:p>
          <a:p>
            <a:r>
              <a:rPr lang="de-DE" dirty="0" smtClean="0"/>
              <a:t>Ausbildungspläne vorschlagen </a:t>
            </a:r>
          </a:p>
          <a:p>
            <a:r>
              <a:rPr lang="de-DE" dirty="0" smtClean="0"/>
              <a:t>Prüfstelle für </a:t>
            </a:r>
            <a:r>
              <a:rPr lang="de-DE" dirty="0" err="1" smtClean="0"/>
              <a:t>Ausbildungsabschluß</a:t>
            </a:r>
            <a:endParaRPr lang="de-DE" dirty="0" smtClean="0"/>
          </a:p>
          <a:p>
            <a:r>
              <a:rPr lang="de-DE" dirty="0" smtClean="0"/>
              <a:t>Behörden aufklären (</a:t>
            </a:r>
            <a:r>
              <a:rPr lang="de-DE" smtClean="0"/>
              <a:t>über Unzulänglichkeiten) </a:t>
            </a:r>
            <a:endParaRPr lang="de-DE" dirty="0" smtClean="0"/>
          </a:p>
          <a:p>
            <a:endParaRPr lang="de-DE" dirty="0"/>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Beschluß</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err="1" smtClean="0"/>
              <a:t>Ignoriern</a:t>
            </a:r>
            <a:endParaRPr lang="de-DE" dirty="0" smtClean="0"/>
          </a:p>
          <a:p>
            <a:r>
              <a:rPr lang="de-DE" dirty="0" smtClean="0"/>
              <a:t>Und auf </a:t>
            </a:r>
            <a:r>
              <a:rPr lang="de-DE" dirty="0" err="1" smtClean="0"/>
              <a:t>Ausbildungspriotität</a:t>
            </a:r>
            <a:r>
              <a:rPr lang="de-DE" dirty="0" smtClean="0"/>
              <a:t> </a:t>
            </a:r>
            <a:r>
              <a:rPr lang="de-DE" dirty="0" err="1" smtClean="0"/>
              <a:t>fokusieren</a:t>
            </a:r>
            <a:endParaRPr lang="de-DE" dirty="0"/>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714356"/>
            <a:ext cx="9144000" cy="1066800"/>
          </a:xfrm>
        </p:spPr>
        <p:txBody>
          <a:bodyPr>
            <a:normAutofit fontScale="90000"/>
          </a:bodyPr>
          <a:lstStyle/>
          <a:p>
            <a:r>
              <a:rPr lang="de-DE" dirty="0" smtClean="0"/>
              <a:t>Argumentationsplattform eines deutschen Verbandes (Schreiben an CEN)</a:t>
            </a:r>
            <a:endParaRPr lang="de-DE" dirty="0"/>
          </a:p>
        </p:txBody>
      </p:sp>
      <p:sp>
        <p:nvSpPr>
          <p:cNvPr id="3" name="Inhaltsplatzhalter 2"/>
          <p:cNvSpPr>
            <a:spLocks noGrp="1"/>
          </p:cNvSpPr>
          <p:nvPr>
            <p:ph idx="1"/>
          </p:nvPr>
        </p:nvSpPr>
        <p:spPr/>
        <p:txBody>
          <a:bodyPr>
            <a:normAutofit lnSpcReduction="10000"/>
          </a:bodyPr>
          <a:lstStyle/>
          <a:p>
            <a:pPr>
              <a:buNone/>
            </a:pPr>
            <a:r>
              <a:rPr lang="de-DE" dirty="0" err="1" smtClean="0"/>
              <a:t>Kritk</a:t>
            </a:r>
            <a:r>
              <a:rPr lang="de-DE" dirty="0" smtClean="0"/>
              <a:t> an der Stellungnahme</a:t>
            </a:r>
          </a:p>
          <a:p>
            <a:pPr marL="624078" indent="-514350">
              <a:buFont typeface="+mj-lt"/>
              <a:buAutoNum type="arabicPeriod"/>
            </a:pPr>
            <a:r>
              <a:rPr lang="de-DE" dirty="0" smtClean="0"/>
              <a:t>Kostentreiber</a:t>
            </a:r>
          </a:p>
          <a:p>
            <a:pPr marL="624078" indent="-514350">
              <a:buFont typeface="+mj-lt"/>
              <a:buAutoNum type="arabicPeriod"/>
            </a:pPr>
            <a:r>
              <a:rPr lang="de-DE" dirty="0" smtClean="0"/>
              <a:t>Schlechter Stil im Auftritt</a:t>
            </a:r>
          </a:p>
          <a:p>
            <a:pPr marL="624078" indent="-514350">
              <a:buFont typeface="+mj-lt"/>
              <a:buAutoNum type="arabicPeriod"/>
            </a:pPr>
            <a:r>
              <a:rPr lang="de-DE" dirty="0" err="1" smtClean="0"/>
              <a:t>diskussionwürdige</a:t>
            </a:r>
            <a:r>
              <a:rPr lang="de-DE" dirty="0" smtClean="0"/>
              <a:t> </a:t>
            </a:r>
            <a:r>
              <a:rPr lang="de-DE" dirty="0" smtClean="0"/>
              <a:t>Aussagen</a:t>
            </a:r>
          </a:p>
          <a:p>
            <a:pPr marL="624078" indent="-514350">
              <a:buFont typeface="+mj-lt"/>
              <a:buAutoNum type="arabicPeriod"/>
            </a:pPr>
            <a:r>
              <a:rPr lang="de-DE" dirty="0" smtClean="0"/>
              <a:t>Vergewaltigung der Gesetzgebung</a:t>
            </a:r>
          </a:p>
          <a:p>
            <a:pPr marL="624078" indent="-514350">
              <a:buFont typeface="+mj-lt"/>
              <a:buAutoNum type="arabicPeriod"/>
            </a:pPr>
            <a:r>
              <a:rPr lang="de-DE" dirty="0" smtClean="0"/>
              <a:t>Falsche Beispiele</a:t>
            </a:r>
          </a:p>
          <a:p>
            <a:pPr marL="624078" indent="-514350">
              <a:buFont typeface="+mj-lt"/>
              <a:buAutoNum type="arabicPeriod"/>
            </a:pPr>
            <a:r>
              <a:rPr lang="de-DE" dirty="0" smtClean="0"/>
              <a:t>Unpassende Verordnung MDD</a:t>
            </a:r>
          </a:p>
          <a:p>
            <a:pPr marL="624078" indent="-514350" algn="ctr">
              <a:lnSpc>
                <a:spcPct val="250000"/>
              </a:lnSpc>
              <a:buNone/>
            </a:pPr>
            <a:r>
              <a:rPr lang="de-DE" dirty="0" smtClean="0"/>
              <a:t>Entzug jeglicher Vertretungsansprüche</a:t>
            </a:r>
            <a:endParaRPr lang="de-DE" dirty="0"/>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Verständlichkeit</a:t>
            </a:r>
            <a:endParaRPr lang="de-DE" dirty="0"/>
          </a:p>
        </p:txBody>
      </p:sp>
      <p:sp>
        <p:nvSpPr>
          <p:cNvPr id="3" name="Inhaltsplatzhalter 2"/>
          <p:cNvSpPr>
            <a:spLocks noGrp="1"/>
          </p:cNvSpPr>
          <p:nvPr>
            <p:ph idx="1"/>
          </p:nvPr>
        </p:nvSpPr>
        <p:spPr/>
        <p:txBody>
          <a:bodyPr>
            <a:normAutofit fontScale="92500"/>
          </a:bodyPr>
          <a:lstStyle/>
          <a:p>
            <a:r>
              <a:rPr lang="en-US" u="sng" dirty="0" smtClean="0"/>
              <a:t>With this writing</a:t>
            </a:r>
            <a:r>
              <a:rPr lang="en-US" dirty="0" smtClean="0"/>
              <a:t> the representatives of the German (statement)</a:t>
            </a:r>
            <a:endParaRPr lang="de-DE" dirty="0" smtClean="0"/>
          </a:p>
          <a:p>
            <a:r>
              <a:rPr lang="de-DE" u="sng" dirty="0" err="1" smtClean="0"/>
              <a:t>Aim</a:t>
            </a:r>
            <a:r>
              <a:rPr lang="de-DE" dirty="0" smtClean="0"/>
              <a:t> </a:t>
            </a:r>
            <a:r>
              <a:rPr lang="de-DE" dirty="0" err="1" smtClean="0"/>
              <a:t>to</a:t>
            </a:r>
            <a:r>
              <a:rPr lang="de-DE" dirty="0" smtClean="0"/>
              <a:t> </a:t>
            </a:r>
            <a:r>
              <a:rPr lang="de-DE" dirty="0" err="1" smtClean="0"/>
              <a:t>reply</a:t>
            </a:r>
            <a:r>
              <a:rPr lang="de-DE" dirty="0" smtClean="0"/>
              <a:t> (</a:t>
            </a:r>
            <a:r>
              <a:rPr lang="de-DE" dirty="0" err="1" smtClean="0"/>
              <a:t>intend</a:t>
            </a:r>
            <a:r>
              <a:rPr lang="de-DE" dirty="0" smtClean="0"/>
              <a:t>)</a:t>
            </a:r>
          </a:p>
          <a:p>
            <a:r>
              <a:rPr lang="de-DE" dirty="0" err="1" smtClean="0"/>
              <a:t>Complainants</a:t>
            </a:r>
            <a:r>
              <a:rPr lang="de-DE" dirty="0" smtClean="0"/>
              <a:t>’ </a:t>
            </a:r>
            <a:r>
              <a:rPr lang="de-DE" dirty="0" err="1" smtClean="0"/>
              <a:t>judgement</a:t>
            </a:r>
            <a:r>
              <a:rPr lang="de-DE" dirty="0" smtClean="0"/>
              <a:t> (</a:t>
            </a:r>
            <a:r>
              <a:rPr lang="de-DE" dirty="0" err="1" smtClean="0"/>
              <a:t>assessment</a:t>
            </a:r>
            <a:r>
              <a:rPr lang="de-DE" dirty="0" smtClean="0"/>
              <a:t>)</a:t>
            </a:r>
          </a:p>
          <a:p>
            <a:r>
              <a:rPr lang="de-DE" dirty="0" err="1" smtClean="0"/>
              <a:t>false</a:t>
            </a:r>
            <a:r>
              <a:rPr lang="de-DE" dirty="0" smtClean="0"/>
              <a:t> </a:t>
            </a:r>
            <a:r>
              <a:rPr lang="de-DE" dirty="0" err="1" smtClean="0"/>
              <a:t>presumptions</a:t>
            </a:r>
            <a:r>
              <a:rPr lang="de-DE" dirty="0" smtClean="0"/>
              <a:t> (</a:t>
            </a:r>
            <a:r>
              <a:rPr lang="de-DE" dirty="0" err="1" smtClean="0"/>
              <a:t>wrong</a:t>
            </a:r>
            <a:r>
              <a:rPr lang="de-DE" dirty="0" smtClean="0"/>
              <a:t>)</a:t>
            </a:r>
          </a:p>
          <a:p>
            <a:r>
              <a:rPr lang="en-US" dirty="0" smtClean="0"/>
              <a:t>services with the overall goal (objective)</a:t>
            </a:r>
            <a:endParaRPr lang="de-DE" dirty="0" smtClean="0"/>
          </a:p>
          <a:p>
            <a:r>
              <a:rPr lang="en-US" dirty="0" smtClean="0"/>
              <a:t>delivery of safe beauty treatments (application)</a:t>
            </a:r>
            <a:endParaRPr lang="de-DE" dirty="0" smtClean="0"/>
          </a:p>
          <a:p>
            <a:r>
              <a:rPr lang="de-DE" dirty="0" err="1" smtClean="0"/>
              <a:t>for</a:t>
            </a:r>
            <a:r>
              <a:rPr lang="de-DE" dirty="0" smtClean="0"/>
              <a:t> </a:t>
            </a:r>
            <a:r>
              <a:rPr lang="de-DE" dirty="0" err="1" smtClean="0"/>
              <a:t>clients</a:t>
            </a:r>
            <a:r>
              <a:rPr lang="de-DE" dirty="0" smtClean="0"/>
              <a:t> (</a:t>
            </a:r>
            <a:r>
              <a:rPr lang="de-DE" dirty="0" err="1" smtClean="0"/>
              <a:t>customer</a:t>
            </a:r>
            <a:r>
              <a:rPr lang="de-DE" dirty="0" smtClean="0"/>
              <a:t>)</a:t>
            </a:r>
          </a:p>
          <a:p>
            <a:r>
              <a:rPr lang="en-US" u="sng" dirty="0" smtClean="0"/>
              <a:t>task</a:t>
            </a:r>
            <a:r>
              <a:rPr lang="en-US" dirty="0" smtClean="0"/>
              <a:t> of a standard organization </a:t>
            </a:r>
            <a:r>
              <a:rPr lang="en-US" u="sng" dirty="0" smtClean="0"/>
              <a:t>to judge </a:t>
            </a:r>
            <a:r>
              <a:rPr lang="en-US" dirty="0" smtClean="0"/>
              <a:t>on legally registered (objective, assess, no registration)</a:t>
            </a:r>
            <a:endParaRPr lang="de-DE" dirty="0" smtClean="0"/>
          </a:p>
          <a:p>
            <a:endParaRPr lang="de-DE" dirty="0"/>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Lösungen</a:t>
            </a:r>
            <a:endParaRPr lang="de-DE" dirty="0"/>
          </a:p>
        </p:txBody>
      </p:sp>
      <p:sp>
        <p:nvSpPr>
          <p:cNvPr id="3" name="Inhaltsplatzhalter 2"/>
          <p:cNvSpPr>
            <a:spLocks noGrp="1"/>
          </p:cNvSpPr>
          <p:nvPr>
            <p:ph idx="1"/>
          </p:nvPr>
        </p:nvSpPr>
        <p:spPr/>
        <p:txBody>
          <a:bodyPr/>
          <a:lstStyle/>
          <a:p>
            <a:pPr marL="624078" indent="-514350">
              <a:buFont typeface="+mj-lt"/>
              <a:buAutoNum type="arabicPeriod"/>
            </a:pPr>
            <a:r>
              <a:rPr lang="de-DE" dirty="0" smtClean="0"/>
              <a:t>Gesamte Branche ignoriert die Norm</a:t>
            </a:r>
          </a:p>
          <a:p>
            <a:pPr marL="624078" indent="-514350">
              <a:buFont typeface="+mj-lt"/>
              <a:buAutoNum type="arabicPeriod"/>
            </a:pPr>
            <a:r>
              <a:rPr lang="de-DE" dirty="0" smtClean="0"/>
              <a:t>öffentliche Werbung: wir ignorieren</a:t>
            </a:r>
          </a:p>
          <a:p>
            <a:pPr marL="624078" indent="-514350">
              <a:buFont typeface="+mj-lt"/>
              <a:buAutoNum type="arabicPeriod"/>
            </a:pPr>
            <a:r>
              <a:rPr lang="de-DE" dirty="0" smtClean="0"/>
              <a:t>ICADA: Mitarbeit im Kommission-Gremium für KMU</a:t>
            </a:r>
          </a:p>
          <a:p>
            <a:pPr marL="624078" indent="-514350">
              <a:buFont typeface="+mj-lt"/>
              <a:buAutoNum type="arabicPeriod"/>
            </a:pPr>
            <a:r>
              <a:rPr lang="de-DE" dirty="0" smtClean="0"/>
              <a:t>Kontakt zu </a:t>
            </a:r>
            <a:r>
              <a:rPr lang="de-DE" dirty="0" err="1" smtClean="0"/>
              <a:t>Bewerter</a:t>
            </a:r>
            <a:r>
              <a:rPr lang="de-DE" dirty="0" smtClean="0"/>
              <a:t> (ehemals ICADA)</a:t>
            </a:r>
          </a:p>
          <a:p>
            <a:pPr marL="624078" indent="-514350">
              <a:buFont typeface="+mj-lt"/>
              <a:buAutoNum type="arabicPeriod"/>
            </a:pPr>
            <a:r>
              <a:rPr lang="de-DE" dirty="0" smtClean="0"/>
              <a:t>Keine „harmonisierte Norm“</a:t>
            </a:r>
            <a:endParaRPr lang="de-DE"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Strategie zur Norm-</a:t>
            </a:r>
            <a:r>
              <a:rPr lang="de-DE" dirty="0" err="1" smtClean="0"/>
              <a:t>Abpufferung</a:t>
            </a:r>
            <a:endParaRPr lang="de-DE" dirty="0"/>
          </a:p>
        </p:txBody>
      </p:sp>
      <p:sp>
        <p:nvSpPr>
          <p:cNvPr id="3" name="Inhaltsplatzhalter 2"/>
          <p:cNvSpPr>
            <a:spLocks noGrp="1"/>
          </p:cNvSpPr>
          <p:nvPr>
            <p:ph idx="1"/>
          </p:nvPr>
        </p:nvSpPr>
        <p:spPr/>
        <p:txBody>
          <a:bodyPr/>
          <a:lstStyle/>
          <a:p>
            <a:r>
              <a:rPr lang="de-DE" dirty="0" smtClean="0"/>
              <a:t>Es gibt keine gemeinsame Pauschallösung für Norm, </a:t>
            </a:r>
            <a:r>
              <a:rPr lang="de-DE" dirty="0" err="1" smtClean="0"/>
              <a:t>Needling</a:t>
            </a:r>
            <a:r>
              <a:rPr lang="de-DE" dirty="0" smtClean="0"/>
              <a:t> und </a:t>
            </a:r>
            <a:r>
              <a:rPr lang="de-DE" dirty="0" err="1" smtClean="0"/>
              <a:t>Dermabrasion</a:t>
            </a:r>
            <a:endParaRPr lang="de-DE" dirty="0" smtClean="0"/>
          </a:p>
          <a:p>
            <a:r>
              <a:rPr lang="de-DE" dirty="0" smtClean="0"/>
              <a:t>Die betreffenden Gesetze sind verschieden</a:t>
            </a:r>
          </a:p>
          <a:p>
            <a:r>
              <a:rPr lang="de-DE" dirty="0" smtClean="0"/>
              <a:t>Die Entscheider sind ebenfalls verschieden</a:t>
            </a:r>
          </a:p>
          <a:p>
            <a:r>
              <a:rPr lang="de-DE" dirty="0" err="1" smtClean="0"/>
              <a:t>Macchiavelli</a:t>
            </a:r>
            <a:r>
              <a:rPr lang="de-DE" dirty="0" smtClean="0"/>
              <a:t>-Methode: nicht alle gleichzeitig, sondern jeden einzeln erschlagen</a:t>
            </a:r>
            <a:endParaRPr lang="de-DE"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solidFill>
            <a:schemeClr val="accent6">
              <a:lumMod val="40000"/>
              <a:lumOff val="60000"/>
            </a:schemeClr>
          </a:solidFill>
        </p:spPr>
        <p:txBody>
          <a:bodyPr>
            <a:normAutofit/>
          </a:bodyPr>
          <a:lstStyle/>
          <a:p>
            <a:pPr algn="ctr">
              <a:buNone/>
            </a:pPr>
            <a:r>
              <a:rPr lang="de-DE" sz="7200" dirty="0" err="1" smtClean="0"/>
              <a:t>Needling</a:t>
            </a:r>
            <a:endParaRPr lang="de-DE" sz="7200" dirty="0"/>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eskalierte Situation</a:t>
            </a:r>
            <a:endParaRPr lang="de-DE" dirty="0"/>
          </a:p>
        </p:txBody>
      </p:sp>
      <p:sp>
        <p:nvSpPr>
          <p:cNvPr id="3" name="Inhaltsplatzhalter 2"/>
          <p:cNvSpPr>
            <a:spLocks noGrp="1"/>
          </p:cNvSpPr>
          <p:nvPr>
            <p:ph idx="1"/>
          </p:nvPr>
        </p:nvSpPr>
        <p:spPr/>
        <p:txBody>
          <a:bodyPr/>
          <a:lstStyle/>
          <a:p>
            <a:pPr>
              <a:buNone/>
            </a:pPr>
            <a:r>
              <a:rPr lang="de-DE" dirty="0" smtClean="0"/>
              <a:t>Das Verhalten der EN 16708-Norm-Experten hat einen Streit über kosmetische Anwendungs-Befähigung für </a:t>
            </a:r>
            <a:r>
              <a:rPr lang="de-DE" dirty="0" err="1" smtClean="0"/>
              <a:t>Needling</a:t>
            </a:r>
            <a:r>
              <a:rPr lang="de-DE" dirty="0" smtClean="0"/>
              <a:t> und erhebliche öffentliche Aufmerksamkeit für die fehlende gesetzliche Regulierung erzeugt</a:t>
            </a:r>
            <a:endParaRPr lang="de-DE" dirty="0"/>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785794"/>
            <a:ext cx="9144000" cy="1143000"/>
          </a:xfrm>
        </p:spPr>
        <p:txBody>
          <a:bodyPr>
            <a:normAutofit fontScale="90000"/>
          </a:bodyPr>
          <a:lstStyle/>
          <a:p>
            <a:r>
              <a:rPr lang="de-DE" dirty="0" smtClean="0"/>
              <a:t>Gesetzliche Grundlagen </a:t>
            </a:r>
            <a:br>
              <a:rPr lang="de-DE" dirty="0" smtClean="0"/>
            </a:br>
            <a:r>
              <a:rPr lang="de-DE" dirty="0" smtClean="0"/>
              <a:t>zur kosmetischen Anwendungsberechtigung</a:t>
            </a:r>
            <a:endParaRPr lang="de-DE" dirty="0"/>
          </a:p>
        </p:txBody>
      </p:sp>
      <p:sp>
        <p:nvSpPr>
          <p:cNvPr id="3" name="Inhaltsplatzhalter 2"/>
          <p:cNvSpPr>
            <a:spLocks noGrp="1"/>
          </p:cNvSpPr>
          <p:nvPr>
            <p:ph idx="1"/>
          </p:nvPr>
        </p:nvSpPr>
        <p:spPr/>
        <p:txBody>
          <a:bodyPr/>
          <a:lstStyle/>
          <a:p>
            <a:pPr marL="514350" indent="-514350">
              <a:buFont typeface="+mj-lt"/>
              <a:buAutoNum type="arabicPeriod"/>
            </a:pPr>
            <a:r>
              <a:rPr lang="de-DE" dirty="0" smtClean="0"/>
              <a:t>Penetrationsverstärkung</a:t>
            </a:r>
          </a:p>
          <a:p>
            <a:pPr marL="914400" lvl="1" indent="-514350">
              <a:buFont typeface="+mj-lt"/>
              <a:buAutoNum type="arabicPeriod"/>
            </a:pPr>
            <a:r>
              <a:rPr lang="de-DE" dirty="0" smtClean="0"/>
              <a:t> </a:t>
            </a:r>
            <a:r>
              <a:rPr lang="de-DE" dirty="0" err="1" smtClean="0"/>
              <a:t>Borderline-manual</a:t>
            </a:r>
            <a:r>
              <a:rPr lang="de-DE" dirty="0" smtClean="0"/>
              <a:t> 2.0 (Feb 2016) </a:t>
            </a:r>
          </a:p>
          <a:p>
            <a:pPr marL="514350" indent="-514350">
              <a:buFont typeface="+mj-lt"/>
              <a:buAutoNum type="arabicPeriod"/>
            </a:pPr>
            <a:r>
              <a:rPr lang="de-DE" dirty="0" smtClean="0"/>
              <a:t>Induktion kosmetischer Wirkungen (anti-</a:t>
            </a:r>
            <a:r>
              <a:rPr lang="de-DE" dirty="0" err="1" smtClean="0"/>
              <a:t>wrinkle</a:t>
            </a:r>
            <a:r>
              <a:rPr lang="de-DE" dirty="0" smtClean="0"/>
              <a:t>; </a:t>
            </a:r>
            <a:r>
              <a:rPr lang="de-DE" dirty="0" err="1" smtClean="0"/>
              <a:t>regeneration</a:t>
            </a:r>
            <a:r>
              <a:rPr lang="de-DE" dirty="0" smtClean="0"/>
              <a:t>….)</a:t>
            </a:r>
          </a:p>
          <a:p>
            <a:pPr marL="914400" lvl="1" indent="-514350">
              <a:buFont typeface="+mj-lt"/>
              <a:buAutoNum type="arabicPeriod"/>
            </a:pPr>
            <a:r>
              <a:rPr lang="de-DE" dirty="0" smtClean="0"/>
              <a:t>??????</a:t>
            </a:r>
            <a:endParaRPr lang="de-DE" dirty="0"/>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Das </a:t>
            </a:r>
            <a:r>
              <a:rPr lang="de-DE" dirty="0" err="1" smtClean="0"/>
              <a:t>Borderline</a:t>
            </a:r>
            <a:r>
              <a:rPr lang="de-DE" dirty="0" smtClean="0"/>
              <a:t> Manual der EU</a:t>
            </a:r>
            <a:endParaRPr lang="de-DE" dirty="0"/>
          </a:p>
        </p:txBody>
      </p:sp>
      <p:sp>
        <p:nvSpPr>
          <p:cNvPr id="3" name="Inhaltsplatzhalter 2"/>
          <p:cNvSpPr>
            <a:spLocks noGrp="1"/>
          </p:cNvSpPr>
          <p:nvPr>
            <p:ph idx="1"/>
          </p:nvPr>
        </p:nvSpPr>
        <p:spPr/>
        <p:txBody>
          <a:bodyPr/>
          <a:lstStyle/>
          <a:p>
            <a:endParaRPr lang="de-DE"/>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785794"/>
            <a:ext cx="8229600" cy="1066800"/>
          </a:xfrm>
        </p:spPr>
        <p:txBody>
          <a:bodyPr>
            <a:normAutofit fontScale="90000"/>
          </a:bodyPr>
          <a:lstStyle/>
          <a:p>
            <a:r>
              <a:rPr lang="en-GB" sz="4000" dirty="0" smtClean="0"/>
              <a:t>1) </a:t>
            </a:r>
            <a:r>
              <a:rPr lang="de-DE" sz="4000" dirty="0" smtClean="0"/>
              <a:t>Penetrationsverstärkung </a:t>
            </a:r>
            <a:br>
              <a:rPr lang="de-DE" sz="4000" dirty="0" smtClean="0"/>
            </a:br>
            <a:r>
              <a:rPr lang="en-GB" sz="4000" dirty="0" smtClean="0"/>
              <a:t>Borderline-manual 2.0</a:t>
            </a:r>
            <a:endParaRPr lang="de-DE" dirty="0"/>
          </a:p>
        </p:txBody>
      </p:sp>
      <p:sp>
        <p:nvSpPr>
          <p:cNvPr id="3" name="Inhaltsplatzhalter 2"/>
          <p:cNvSpPr>
            <a:spLocks noGrp="1"/>
          </p:cNvSpPr>
          <p:nvPr>
            <p:ph idx="1"/>
          </p:nvPr>
        </p:nvSpPr>
        <p:spPr>
          <a:xfrm>
            <a:off x="457200" y="2214554"/>
            <a:ext cx="8686800" cy="4500594"/>
          </a:xfrm>
        </p:spPr>
        <p:txBody>
          <a:bodyPr>
            <a:normAutofit fontScale="47500" lnSpcReduction="20000"/>
          </a:bodyPr>
          <a:lstStyle/>
          <a:p>
            <a:pPr algn="ctr">
              <a:buNone/>
            </a:pPr>
            <a:r>
              <a:rPr lang="en-GB" sz="4400" u="sng" dirty="0" smtClean="0"/>
              <a:t>3.3.11 Products delivered through invasive techniques, such as</a:t>
            </a:r>
          </a:p>
          <a:p>
            <a:pPr algn="ctr">
              <a:buNone/>
            </a:pPr>
            <a:r>
              <a:rPr lang="en-GB" sz="6700" u="sng" dirty="0" smtClean="0"/>
              <a:t>needle roller</a:t>
            </a:r>
            <a:endParaRPr lang="en-GB" sz="4400" u="sng" dirty="0" smtClean="0"/>
          </a:p>
          <a:p>
            <a:pPr>
              <a:buNone/>
            </a:pPr>
            <a:endParaRPr lang="en-GB" sz="4400" b="1" u="sng" dirty="0" smtClean="0"/>
          </a:p>
          <a:p>
            <a:pPr>
              <a:buNone/>
            </a:pPr>
            <a:r>
              <a:rPr lang="en-GB" sz="4400" b="1" dirty="0" smtClean="0"/>
              <a:t>129. Answer: </a:t>
            </a:r>
            <a:r>
              <a:rPr lang="en-GB" sz="4400" dirty="0" smtClean="0"/>
              <a:t>Needle-rollers are not cosmetic products; they are articles used to enhance the absorption rate of cosmetic ingredients by the skin. The needle rollers should only be used with products intended for such devices, otherwise, it could be considered as a misuse of the cosmetic products.</a:t>
            </a:r>
          </a:p>
          <a:p>
            <a:pPr lvl="0">
              <a:buNone/>
            </a:pPr>
            <a:r>
              <a:rPr lang="en-GB" sz="4400" dirty="0" smtClean="0"/>
              <a:t>130. The needles can have different lengths and reach different layers of the skin. If the use of the roller only enables the application of the product in the epidermis, then the product is a cosmetic and its safety should be assessed taking into account the composition and the mode of delivery. On the other hand, if the needles reach the dermis, the use of the </a:t>
            </a:r>
            <a:r>
              <a:rPr lang="en-GB" sz="4400" b="1" dirty="0" smtClean="0"/>
              <a:t>roller induces a deeper application </a:t>
            </a:r>
            <a:r>
              <a:rPr lang="en-GB" sz="4400" dirty="0" smtClean="0"/>
              <a:t>of the product, and  therefore this product cannot be qualified as a cosmetic.</a:t>
            </a:r>
            <a:endParaRPr lang="de-DE" sz="4400" dirty="0" smtClean="0"/>
          </a:p>
          <a:p>
            <a:pPr>
              <a:buNone/>
            </a:pPr>
            <a:endParaRPr lang="en-GB" dirty="0" smtClean="0"/>
          </a:p>
          <a:p>
            <a:pPr>
              <a:buNone/>
            </a:pPr>
            <a:endParaRPr lang="de-DE" dirty="0"/>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ICADA-Hausaufgabe</a:t>
            </a:r>
            <a:endParaRPr lang="de-DE" dirty="0"/>
          </a:p>
        </p:txBody>
      </p:sp>
      <p:sp>
        <p:nvSpPr>
          <p:cNvPr id="3" name="Inhaltsplatzhalter 2"/>
          <p:cNvSpPr>
            <a:spLocks noGrp="1"/>
          </p:cNvSpPr>
          <p:nvPr>
            <p:ph idx="1"/>
          </p:nvPr>
        </p:nvSpPr>
        <p:spPr/>
        <p:txBody>
          <a:bodyPr/>
          <a:lstStyle/>
          <a:p>
            <a:r>
              <a:rPr lang="de-DE" dirty="0" smtClean="0"/>
              <a:t>Norm: Geräte, Ausbildung, Anwendung, </a:t>
            </a:r>
            <a:r>
              <a:rPr lang="de-DE" dirty="0" err="1" smtClean="0"/>
              <a:t>Kosmetk</a:t>
            </a:r>
            <a:r>
              <a:rPr lang="de-DE" dirty="0" smtClean="0"/>
              <a:t>-Produkte</a:t>
            </a:r>
          </a:p>
          <a:p>
            <a:r>
              <a:rPr lang="de-DE" dirty="0" smtClean="0"/>
              <a:t>Ausbildungs-Regulierung</a:t>
            </a:r>
          </a:p>
          <a:p>
            <a:r>
              <a:rPr lang="de-DE" dirty="0" smtClean="0"/>
              <a:t>Aufklärung</a:t>
            </a:r>
          </a:p>
          <a:p>
            <a:r>
              <a:rPr lang="de-DE" dirty="0" smtClean="0"/>
              <a:t>Nadelform, Länge</a:t>
            </a:r>
            <a:endParaRPr lang="de-DE" dirty="0"/>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4282" y="1143000"/>
            <a:ext cx="8472518" cy="1066800"/>
          </a:xfrm>
        </p:spPr>
        <p:txBody>
          <a:bodyPr>
            <a:normAutofit fontScale="90000"/>
          </a:bodyPr>
          <a:lstStyle/>
          <a:p>
            <a:r>
              <a:rPr lang="de-DE" sz="3100" dirty="0" smtClean="0"/>
              <a:t>2) </a:t>
            </a:r>
            <a:r>
              <a:rPr lang="de-DE" sz="3100" dirty="0" err="1" smtClean="0"/>
              <a:t>Needling</a:t>
            </a:r>
            <a:r>
              <a:rPr lang="de-DE" sz="3100" dirty="0" smtClean="0"/>
              <a:t/>
            </a:r>
            <a:br>
              <a:rPr lang="de-DE" sz="3100" dirty="0" smtClean="0"/>
            </a:br>
            <a:r>
              <a:rPr lang="de-DE" sz="3100" dirty="0" smtClean="0"/>
              <a:t>Induktion kosmetischer Wirkungen </a:t>
            </a:r>
            <a:r>
              <a:rPr lang="de-DE" sz="1600" dirty="0" smtClean="0"/>
              <a:t>(anti-</a:t>
            </a:r>
            <a:r>
              <a:rPr lang="de-DE" sz="1600" dirty="0" err="1" smtClean="0"/>
              <a:t>wrinkle</a:t>
            </a:r>
            <a:r>
              <a:rPr lang="de-DE" sz="1600" dirty="0" smtClean="0"/>
              <a:t>; Regeneration….)</a:t>
            </a:r>
            <a:endParaRPr lang="de-DE" dirty="0"/>
          </a:p>
        </p:txBody>
      </p:sp>
      <p:sp>
        <p:nvSpPr>
          <p:cNvPr id="3" name="Inhaltsplatzhalter 2"/>
          <p:cNvSpPr>
            <a:spLocks noGrp="1"/>
          </p:cNvSpPr>
          <p:nvPr>
            <p:ph idx="1"/>
          </p:nvPr>
        </p:nvSpPr>
        <p:spPr>
          <a:xfrm>
            <a:off x="457200" y="2643182"/>
            <a:ext cx="8229600" cy="3931354"/>
          </a:xfrm>
        </p:spPr>
        <p:txBody>
          <a:bodyPr>
            <a:normAutofit/>
          </a:bodyPr>
          <a:lstStyle/>
          <a:p>
            <a:pPr>
              <a:buNone/>
            </a:pPr>
            <a:r>
              <a:rPr lang="de-DE" dirty="0" smtClean="0"/>
              <a:t>Industrie-Norm</a:t>
            </a:r>
            <a:endParaRPr lang="de-DE" dirty="0"/>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844" y="642918"/>
            <a:ext cx="8229600" cy="1066800"/>
          </a:xfrm>
        </p:spPr>
        <p:txBody>
          <a:bodyPr>
            <a:normAutofit/>
          </a:bodyPr>
          <a:lstStyle/>
          <a:p>
            <a:r>
              <a:rPr lang="de-DE" dirty="0" smtClean="0"/>
              <a:t>2) Sachlich falsche Darstellungen</a:t>
            </a:r>
            <a:endParaRPr lang="de-DE" dirty="0"/>
          </a:p>
        </p:txBody>
      </p:sp>
      <p:sp>
        <p:nvSpPr>
          <p:cNvPr id="3" name="Inhaltsplatzhalter 2"/>
          <p:cNvSpPr>
            <a:spLocks noGrp="1"/>
          </p:cNvSpPr>
          <p:nvPr>
            <p:ph idx="1"/>
          </p:nvPr>
        </p:nvSpPr>
        <p:spPr>
          <a:xfrm>
            <a:off x="457200" y="1643050"/>
            <a:ext cx="8229600" cy="5214950"/>
          </a:xfrm>
        </p:spPr>
        <p:txBody>
          <a:bodyPr>
            <a:normAutofit fontScale="62500" lnSpcReduction="20000"/>
          </a:bodyPr>
          <a:lstStyle/>
          <a:p>
            <a:r>
              <a:rPr lang="en-US" dirty="0" smtClean="0"/>
              <a:t>task of a standard organization to judge on </a:t>
            </a:r>
            <a:r>
              <a:rPr lang="en-US" u="sng" dirty="0" smtClean="0"/>
              <a:t>legally registered </a:t>
            </a:r>
            <a:r>
              <a:rPr lang="en-US" dirty="0" smtClean="0"/>
              <a:t>(objective, assess, no registration)</a:t>
            </a:r>
          </a:p>
          <a:p>
            <a:r>
              <a:rPr lang="en-US" dirty="0" smtClean="0"/>
              <a:t>The regulation 1223/2009 gives detailed instructions on </a:t>
            </a:r>
            <a:r>
              <a:rPr lang="en-US" b="1" dirty="0" smtClean="0"/>
              <a:t>concentration</a:t>
            </a:r>
            <a:r>
              <a:rPr lang="en-US" dirty="0" smtClean="0"/>
              <a:t> and </a:t>
            </a:r>
            <a:r>
              <a:rPr lang="en-US" b="1" dirty="0" smtClean="0"/>
              <a:t>pH </a:t>
            </a:r>
            <a:r>
              <a:rPr lang="en-US" dirty="0" smtClean="0"/>
              <a:t>for substances used in cosmetics. (only annex-regulated substances)</a:t>
            </a:r>
          </a:p>
          <a:p>
            <a:r>
              <a:rPr lang="en-US" dirty="0" smtClean="0"/>
              <a:t>A list of more than </a:t>
            </a:r>
            <a:r>
              <a:rPr lang="en-US" b="1" dirty="0" smtClean="0"/>
              <a:t>1000 substances</a:t>
            </a:r>
            <a:r>
              <a:rPr lang="en-US" dirty="0" smtClean="0"/>
              <a:t>, including </a:t>
            </a:r>
            <a:r>
              <a:rPr lang="en-US" b="1" dirty="0" smtClean="0"/>
              <a:t>their concentration </a:t>
            </a:r>
            <a:r>
              <a:rPr lang="en-US" dirty="0" smtClean="0"/>
              <a:t>forbidden to use in</a:t>
            </a:r>
            <a:r>
              <a:rPr lang="de-DE" dirty="0" smtClean="0"/>
              <a:t> </a:t>
            </a:r>
            <a:r>
              <a:rPr lang="en-US" dirty="0" smtClean="0"/>
              <a:t>cosmetic products is additionally provided. (1.300, no concentrations)</a:t>
            </a:r>
            <a:endParaRPr lang="de-DE" dirty="0" smtClean="0"/>
          </a:p>
          <a:p>
            <a:r>
              <a:rPr lang="en-US" dirty="0" smtClean="0"/>
              <a:t>VIII: This shows that for the invasive micro needling treatment „</a:t>
            </a:r>
            <a:r>
              <a:rPr lang="en-US" dirty="0" err="1" smtClean="0"/>
              <a:t>micropigmentation</a:t>
            </a:r>
            <a:r>
              <a:rPr lang="en-US" dirty="0" smtClean="0"/>
              <a:t>“, the above mentioned regulatory connections of the European law were implemented consistently und correctly. Important for the distinction between cosmetic and medical </a:t>
            </a:r>
            <a:r>
              <a:rPr lang="en-US" dirty="0" err="1" smtClean="0"/>
              <a:t>micropigmentation</a:t>
            </a:r>
            <a:r>
              <a:rPr lang="en-US" dirty="0" smtClean="0"/>
              <a:t> is not the depth of the needle penetration but the intended use of the treatment </a:t>
            </a:r>
          </a:p>
          <a:p>
            <a:r>
              <a:rPr lang="en-US" dirty="0" smtClean="0"/>
              <a:t>IX. There is no reason to </a:t>
            </a:r>
            <a:r>
              <a:rPr lang="en-US" b="1" dirty="0" smtClean="0"/>
              <a:t>proceed differently </a:t>
            </a:r>
            <a:r>
              <a:rPr lang="en-US" dirty="0" smtClean="0"/>
              <a:t>with the treatment of smoothing </a:t>
            </a:r>
            <a:r>
              <a:rPr lang="de-DE" dirty="0" err="1" smtClean="0"/>
              <a:t>wrinkles</a:t>
            </a:r>
            <a:r>
              <a:rPr lang="de-DE" dirty="0" smtClean="0"/>
              <a:t> via </a:t>
            </a:r>
            <a:r>
              <a:rPr lang="de-DE" dirty="0" err="1" smtClean="0"/>
              <a:t>micro</a:t>
            </a:r>
            <a:r>
              <a:rPr lang="de-DE" dirty="0" smtClean="0"/>
              <a:t> </a:t>
            </a:r>
            <a:r>
              <a:rPr lang="de-DE" dirty="0" err="1" smtClean="0"/>
              <a:t>needling</a:t>
            </a:r>
            <a:r>
              <a:rPr lang="de-DE" dirty="0" smtClean="0"/>
              <a:t> ( Einbringen von </a:t>
            </a:r>
            <a:r>
              <a:rPr lang="de-DE" dirty="0" err="1" smtClean="0"/>
              <a:t>innerter</a:t>
            </a:r>
            <a:r>
              <a:rPr lang="de-DE" dirty="0" smtClean="0"/>
              <a:t> Farbe ist nicht vergleichbar mit Auslösung physiologischer Stimulation)</a:t>
            </a:r>
          </a:p>
          <a:p>
            <a:r>
              <a:rPr lang="en-US" dirty="0" smtClean="0"/>
              <a:t>Cosmetic products are </a:t>
            </a:r>
            <a:r>
              <a:rPr lang="en-US" b="1" dirty="0" smtClean="0"/>
              <a:t>not approved </a:t>
            </a:r>
            <a:r>
              <a:rPr lang="en-US" dirty="0" smtClean="0"/>
              <a:t>for </a:t>
            </a:r>
            <a:r>
              <a:rPr lang="en-US" u="sng" dirty="0" err="1" smtClean="0"/>
              <a:t>transdermal</a:t>
            </a:r>
            <a:r>
              <a:rPr lang="en-US" dirty="0" smtClean="0"/>
              <a:t> use. The regulation 1223/2009 </a:t>
            </a:r>
            <a:r>
              <a:rPr lang="en-US" u="sng" dirty="0" smtClean="0"/>
              <a:t>limits cosm</a:t>
            </a:r>
            <a:r>
              <a:rPr lang="en-US" dirty="0" smtClean="0"/>
              <a:t>etic products to be applied topically on to the skin (</a:t>
            </a:r>
            <a:r>
              <a:rPr lang="en-US" dirty="0" err="1" smtClean="0"/>
              <a:t>keine</a:t>
            </a:r>
            <a:r>
              <a:rPr lang="en-US" dirty="0" smtClean="0"/>
              <a:t> Penetration, </a:t>
            </a:r>
            <a:r>
              <a:rPr lang="en-US" dirty="0" err="1" smtClean="0"/>
              <a:t>keine</a:t>
            </a:r>
            <a:r>
              <a:rPr lang="en-US" dirty="0" smtClean="0"/>
              <a:t> </a:t>
            </a:r>
            <a:r>
              <a:rPr lang="en-US" dirty="0" err="1" smtClean="0"/>
              <a:t>physiologische</a:t>
            </a:r>
            <a:r>
              <a:rPr lang="en-US" dirty="0" smtClean="0"/>
              <a:t> </a:t>
            </a:r>
            <a:r>
              <a:rPr lang="en-US" dirty="0" err="1" smtClean="0"/>
              <a:t>Wirkung</a:t>
            </a:r>
            <a:r>
              <a:rPr lang="en-US" dirty="0" smtClean="0"/>
              <a:t>; die </a:t>
            </a:r>
            <a:r>
              <a:rPr lang="en-US" dirty="0" err="1" smtClean="0"/>
              <a:t>Sicherheitsbewertung</a:t>
            </a:r>
            <a:r>
              <a:rPr lang="en-US" dirty="0" smtClean="0"/>
              <a:t> gilt </a:t>
            </a:r>
            <a:r>
              <a:rPr lang="en-US" dirty="0" err="1" smtClean="0"/>
              <a:t>für</a:t>
            </a:r>
            <a:r>
              <a:rPr lang="en-US" dirty="0" smtClean="0"/>
              <a:t> die Penetration in die Haut,)</a:t>
            </a:r>
            <a:endParaRPr lang="de-DE" dirty="0" smtClean="0"/>
          </a:p>
          <a:p>
            <a:endParaRPr lang="en-US" dirty="0" smtClean="0"/>
          </a:p>
          <a:p>
            <a:endParaRPr lang="de-DE" dirty="0" smtClean="0"/>
          </a:p>
          <a:p>
            <a:endParaRPr lang="de-DE" dirty="0" smtClean="0"/>
          </a:p>
          <a:p>
            <a:endParaRPr lang="de-DE" dirty="0"/>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Falsche Interpretation </a:t>
            </a:r>
            <a:br>
              <a:rPr lang="de-DE" dirty="0" smtClean="0"/>
            </a:br>
            <a:r>
              <a:rPr lang="de-DE" dirty="0" smtClean="0"/>
              <a:t>der KVO-Definition</a:t>
            </a:r>
            <a:endParaRPr lang="de-DE" dirty="0"/>
          </a:p>
        </p:txBody>
      </p:sp>
      <p:sp>
        <p:nvSpPr>
          <p:cNvPr id="3" name="Inhaltsplatzhalter 2"/>
          <p:cNvSpPr>
            <a:spLocks noGrp="1"/>
          </p:cNvSpPr>
          <p:nvPr>
            <p:ph idx="1"/>
          </p:nvPr>
        </p:nvSpPr>
        <p:spPr/>
        <p:txBody>
          <a:bodyPr/>
          <a:lstStyle/>
          <a:p>
            <a:r>
              <a:rPr lang="en-US" dirty="0" smtClean="0"/>
              <a:t>The term “cosmetic” generally describes personal </a:t>
            </a:r>
            <a:r>
              <a:rPr lang="en-US" u="sng" dirty="0" smtClean="0"/>
              <a:t>hygiene</a:t>
            </a:r>
            <a:r>
              <a:rPr lang="en-US" dirty="0" smtClean="0"/>
              <a:t> and beauty care. Thereby, it refers to </a:t>
            </a:r>
            <a:r>
              <a:rPr lang="en-US" u="sng" dirty="0" smtClean="0"/>
              <a:t>preservation</a:t>
            </a:r>
            <a:r>
              <a:rPr lang="en-US" dirty="0" smtClean="0"/>
              <a:t> and the </a:t>
            </a:r>
            <a:r>
              <a:rPr lang="en-US" u="sng" dirty="0" smtClean="0"/>
              <a:t>improvement</a:t>
            </a:r>
            <a:r>
              <a:rPr lang="en-US" dirty="0" smtClean="0"/>
              <a:t> of wellness and beauty of the </a:t>
            </a:r>
            <a:r>
              <a:rPr lang="en-US" u="sng" dirty="0" smtClean="0"/>
              <a:t>human body</a:t>
            </a:r>
            <a:r>
              <a:rPr lang="en-US" dirty="0" smtClean="0"/>
              <a:t>. (</a:t>
            </a:r>
            <a:r>
              <a:rPr lang="en-US" dirty="0" err="1" smtClean="0"/>
              <a:t>wo</a:t>
            </a:r>
            <a:r>
              <a:rPr lang="en-US" dirty="0" smtClean="0"/>
              <a:t> </a:t>
            </a:r>
            <a:r>
              <a:rPr lang="en-US" dirty="0" err="1" smtClean="0"/>
              <a:t>publiziert</a:t>
            </a:r>
            <a:r>
              <a:rPr lang="en-US" dirty="0" smtClean="0"/>
              <a:t>)</a:t>
            </a:r>
          </a:p>
          <a:p>
            <a:r>
              <a:rPr lang="en-US" dirty="0" err="1" smtClean="0"/>
              <a:t>Fakt</a:t>
            </a:r>
            <a:r>
              <a:rPr lang="en-US" dirty="0" smtClean="0"/>
              <a:t>: </a:t>
            </a:r>
            <a:r>
              <a:rPr lang="de-DE" dirty="0" smtClean="0"/>
              <a:t>reinigen, parfümieren, Aussehen zu verändern,  schützen, in gutem Zustand  halten oder Körpergeruch beeinflussen)</a:t>
            </a:r>
          </a:p>
          <a:p>
            <a:endParaRPr lang="de-DE" dirty="0"/>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Falsche</a:t>
            </a:r>
            <a:r>
              <a:rPr lang="en-US" dirty="0" smtClean="0"/>
              <a:t> Argumentation </a:t>
            </a:r>
            <a:r>
              <a:rPr lang="en-US" dirty="0" err="1" smtClean="0"/>
              <a:t>mit</a:t>
            </a:r>
            <a:r>
              <a:rPr lang="en-US" dirty="0" smtClean="0"/>
              <a:t/>
            </a:r>
            <a:br>
              <a:rPr lang="en-US" dirty="0" smtClean="0"/>
            </a:br>
            <a:r>
              <a:rPr lang="en-US" dirty="0" smtClean="0"/>
              <a:t>“applied on itchy skin for cosmetic”</a:t>
            </a:r>
            <a:endParaRPr lang="de-DE" dirty="0"/>
          </a:p>
        </p:txBody>
      </p:sp>
      <p:sp>
        <p:nvSpPr>
          <p:cNvPr id="3" name="Inhaltsplatzhalter 2"/>
          <p:cNvSpPr>
            <a:spLocks noGrp="1"/>
          </p:cNvSpPr>
          <p:nvPr>
            <p:ph idx="1"/>
          </p:nvPr>
        </p:nvSpPr>
        <p:spPr/>
        <p:txBody>
          <a:bodyPr>
            <a:normAutofit lnSpcReduction="10000"/>
          </a:bodyPr>
          <a:lstStyle/>
          <a:p>
            <a:r>
              <a:rPr lang="en-US" dirty="0" smtClean="0"/>
              <a:t>Borderline 2.0.</a:t>
            </a:r>
          </a:p>
          <a:p>
            <a:r>
              <a:rPr lang="en-US" dirty="0" smtClean="0"/>
              <a:t>3.3.2 A Community-definition of “disease” does not exist yet. The Court has ruled that a product presented as counteracting certain conditions or sensations, such as itching is not, per se, a medicinal product. Rather, all its characteristics need to be considered: Since these sensations may have no pathological significance, “a reference to such states or sensations in the presentation of a product is not decisive…….</a:t>
            </a:r>
            <a:r>
              <a:rPr lang="de-DE" dirty="0" smtClean="0"/>
              <a:t> </a:t>
            </a:r>
            <a:r>
              <a:rPr lang="en-US" dirty="0" smtClean="0"/>
              <a:t> </a:t>
            </a:r>
            <a:endParaRPr lang="de-DE" dirty="0" smtClean="0"/>
          </a:p>
          <a:p>
            <a:endParaRPr lang="de-DE"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sz="6700" dirty="0" smtClean="0"/>
              <a:t>Die EN 16708</a:t>
            </a:r>
            <a:br>
              <a:rPr lang="de-DE" sz="6700" dirty="0" smtClean="0"/>
            </a:br>
            <a:endParaRPr lang="de-DE" dirty="0"/>
          </a:p>
        </p:txBody>
      </p:sp>
      <p:sp>
        <p:nvSpPr>
          <p:cNvPr id="3" name="Inhaltsplatzhalter 2"/>
          <p:cNvSpPr>
            <a:spLocks noGrp="1"/>
          </p:cNvSpPr>
          <p:nvPr>
            <p:ph idx="1"/>
          </p:nvPr>
        </p:nvSpPr>
        <p:spPr/>
        <p:txBody>
          <a:bodyPr>
            <a:normAutofit/>
          </a:bodyPr>
          <a:lstStyle/>
          <a:p>
            <a:pPr algn="ctr">
              <a:buNone/>
            </a:pPr>
            <a:r>
              <a:rPr lang="de-DE" sz="4000" dirty="0" smtClean="0"/>
              <a:t>Nur die Hauptunkte</a:t>
            </a:r>
          </a:p>
          <a:p>
            <a:pPr algn="ctr">
              <a:buNone/>
            </a:pPr>
            <a:r>
              <a:rPr lang="de-DE" sz="4000" dirty="0" smtClean="0"/>
              <a:t>Keine Selbstverständlichkeiten</a:t>
            </a:r>
          </a:p>
          <a:p>
            <a:pPr algn="ctr">
              <a:buNone/>
            </a:pPr>
            <a:r>
              <a:rPr lang="de-DE" sz="4000" dirty="0" smtClean="0"/>
              <a:t>Norm zur Ansicht möglich</a:t>
            </a:r>
            <a:endParaRPr lang="de-DE" sz="4000" dirty="0"/>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Unverständliche Ableitung aus</a:t>
            </a:r>
            <a:br>
              <a:rPr lang="de-DE" dirty="0" smtClean="0"/>
            </a:br>
            <a:r>
              <a:rPr lang="en-US" dirty="0" smtClean="0"/>
              <a:t>machinery directive 2006/42/EC</a:t>
            </a:r>
            <a:endParaRPr lang="de-DE" dirty="0"/>
          </a:p>
        </p:txBody>
      </p:sp>
      <p:sp>
        <p:nvSpPr>
          <p:cNvPr id="3" name="Inhaltsplatzhalter 2"/>
          <p:cNvSpPr>
            <a:spLocks noGrp="1"/>
          </p:cNvSpPr>
          <p:nvPr>
            <p:ph idx="1"/>
          </p:nvPr>
        </p:nvSpPr>
        <p:spPr/>
        <p:txBody>
          <a:bodyPr/>
          <a:lstStyle/>
          <a:p>
            <a:pPr>
              <a:buNone/>
            </a:pPr>
            <a:r>
              <a:rPr lang="en-US" dirty="0" smtClean="0"/>
              <a:t>V. The manufacturers determine the intended use of their devices. Therefore, it is standard practice in Europe that technically identical devices with medical intended use to cure diseases or relieve pain according to the MDD and devices without medical intended use according to the machinery directive 2006/42/EC</a:t>
            </a:r>
          </a:p>
          <a:p>
            <a:pPr>
              <a:buNone/>
            </a:pPr>
            <a:r>
              <a:rPr lang="en-US" dirty="0" smtClean="0"/>
              <a:t>3 </a:t>
            </a:r>
            <a:r>
              <a:rPr lang="en-US" dirty="0" err="1" smtClean="0"/>
              <a:t>Folien</a:t>
            </a:r>
            <a:r>
              <a:rPr lang="en-US" dirty="0" smtClean="0"/>
              <a:t> </a:t>
            </a:r>
            <a:r>
              <a:rPr lang="en-US" dirty="0" err="1" smtClean="0"/>
              <a:t>zur</a:t>
            </a:r>
            <a:r>
              <a:rPr lang="en-US" dirty="0" smtClean="0"/>
              <a:t> “machinery directive 2006/42/EC”</a:t>
            </a:r>
            <a:endParaRPr lang="de-DE" dirty="0" smtClean="0"/>
          </a:p>
          <a:p>
            <a:pPr>
              <a:buNone/>
            </a:pPr>
            <a:endParaRPr lang="de-DE" dirty="0" smtClean="0"/>
          </a:p>
          <a:p>
            <a:endParaRPr lang="de-DE" dirty="0"/>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RICHTLINIE 2006/42/EG</a:t>
            </a:r>
            <a:br>
              <a:rPr lang="de-DE" b="1" dirty="0" smtClean="0"/>
            </a:br>
            <a:r>
              <a:rPr lang="de-DE" b="1" dirty="0" smtClean="0"/>
              <a:t>über Maschinen</a:t>
            </a:r>
            <a:endParaRPr lang="de-DE" dirty="0"/>
          </a:p>
        </p:txBody>
      </p:sp>
      <p:sp>
        <p:nvSpPr>
          <p:cNvPr id="3" name="Inhaltsplatzhalter 2"/>
          <p:cNvSpPr>
            <a:spLocks noGrp="1"/>
          </p:cNvSpPr>
          <p:nvPr>
            <p:ph idx="1"/>
          </p:nvPr>
        </p:nvSpPr>
        <p:spPr/>
        <p:txBody>
          <a:bodyPr>
            <a:normAutofit/>
          </a:bodyPr>
          <a:lstStyle/>
          <a:p>
            <a:pPr>
              <a:buNone/>
            </a:pPr>
            <a:r>
              <a:rPr lang="de-DE" dirty="0" smtClean="0"/>
              <a:t>a) „Maschine“</a:t>
            </a:r>
          </a:p>
          <a:p>
            <a:pPr>
              <a:buNone/>
            </a:pPr>
            <a:r>
              <a:rPr lang="de-DE" dirty="0" smtClean="0"/>
              <a:t>— eine mit einem </a:t>
            </a:r>
            <a:r>
              <a:rPr lang="de-DE" u="sng" dirty="0" smtClean="0"/>
              <a:t>anderen Antriebssystem </a:t>
            </a:r>
            <a:r>
              <a:rPr lang="de-DE" dirty="0" smtClean="0"/>
              <a:t>als der unmittelbar eingesetzten menschlichen oder tierischen Kraft ausgestattete oder dafür vorgesehene Gesamtheit miteinander verbundener Teile oder Vorrichtungen, von denen mindestens eines bzw. eine beweglich ist und die für eine bestimmte Anwendung zusammengefügt sind;</a:t>
            </a:r>
            <a:endParaRPr lang="de-DE" dirty="0"/>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smtClean="0"/>
              <a:t>2.2. HANDGEHALTENE UND/ODER HANDGEFÜHRTE TRAGBARE MASCHINEN</a:t>
            </a:r>
            <a:endParaRPr lang="de-DE" sz="3600" dirty="0"/>
          </a:p>
        </p:txBody>
      </p:sp>
      <p:sp>
        <p:nvSpPr>
          <p:cNvPr id="3" name="Inhaltsplatzhalter 2"/>
          <p:cNvSpPr>
            <a:spLocks noGrp="1"/>
          </p:cNvSpPr>
          <p:nvPr>
            <p:ph idx="1"/>
          </p:nvPr>
        </p:nvSpPr>
        <p:spPr>
          <a:xfrm>
            <a:off x="457200" y="2643182"/>
            <a:ext cx="8229600" cy="3931354"/>
          </a:xfrm>
        </p:spPr>
        <p:txBody>
          <a:bodyPr/>
          <a:lstStyle/>
          <a:p>
            <a:pPr>
              <a:buNone/>
            </a:pPr>
            <a:r>
              <a:rPr lang="de-DE" dirty="0" smtClean="0"/>
              <a:t>— so beschaffen sein, dass keine Risiken durch ungewolltes Anlaufen und/oder ungewolltes Weiterlaufen nach Loslassen der Griffe bestehen. Ist es technisch nicht möglich, diese Anforderung zu erfüllen, so müssen gleichwertige Vorkehrungen getroffen werden,</a:t>
            </a:r>
            <a:endParaRPr lang="de-DE" dirty="0"/>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1800" dirty="0" smtClean="0"/>
              <a:t>2.1. NAHRUNGSMITTELMASCHINEN UND MASCHINEN FÜR KOSMETISCHE ODER PHARMAZEUTISCHE ERZEUGNISSE</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2.1.1. </a:t>
            </a:r>
            <a:r>
              <a:rPr lang="de-DE" b="1" i="1" dirty="0" smtClean="0"/>
              <a:t>Allgemeines</a:t>
            </a:r>
          </a:p>
          <a:p>
            <a:r>
              <a:rPr lang="de-DE" dirty="0" smtClean="0"/>
              <a:t>Maschinen, die für die Verwendung mit Lebensmitteln oder mit kosmetischen oder pharmazeutischen Erzeugnissen bestimmt sind, müssen so konstruiert und gebaut sein, dass das Risiko einer Infektion, Krankheit oder Ansteckung ausgeschlossen ist.</a:t>
            </a:r>
          </a:p>
          <a:p>
            <a:r>
              <a:rPr lang="de-DE" dirty="0" smtClean="0"/>
              <a:t>2.1.2. </a:t>
            </a:r>
            <a:r>
              <a:rPr lang="de-DE" b="1" i="1" dirty="0" smtClean="0"/>
              <a:t>Betriebsanleitung</a:t>
            </a:r>
          </a:p>
          <a:p>
            <a:r>
              <a:rPr lang="de-DE" dirty="0" smtClean="0"/>
              <a:t>In der Betriebsanleitung für Nahrungsmittelmaschinen und für Maschinen zur Verwendung mit kosmetischen oder pharmazeutischen Erzeugnissen müssen die empfohlenen Reinigungs-, Desinfektions- und Spülmittel und -verfahren angegeben werden, und zwar nicht nur für die leicht zugänglichen Bereiche, sondern auch für Bereiche, zu denen ein Zugang unmöglich oder nicht ratsam ist.</a:t>
            </a:r>
            <a:endParaRPr lang="de-DE" dirty="0"/>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i="1" dirty="0" smtClean="0"/>
              <a:t>ANHANG X</a:t>
            </a:r>
            <a:endParaRPr lang="de-DE" dirty="0"/>
          </a:p>
        </p:txBody>
      </p:sp>
      <p:sp>
        <p:nvSpPr>
          <p:cNvPr id="3" name="Inhaltsplatzhalter 2"/>
          <p:cNvSpPr>
            <a:spLocks noGrp="1"/>
          </p:cNvSpPr>
          <p:nvPr>
            <p:ph idx="1"/>
          </p:nvPr>
        </p:nvSpPr>
        <p:spPr/>
        <p:txBody>
          <a:bodyPr/>
          <a:lstStyle/>
          <a:p>
            <a:r>
              <a:rPr lang="de-DE" dirty="0" smtClean="0"/>
              <a:t>Umfassende Qualitätssicherung</a:t>
            </a:r>
          </a:p>
          <a:p>
            <a:r>
              <a:rPr lang="de-DE" dirty="0" smtClean="0"/>
              <a:t>Falls Maschinen-Richtlinie greift: Instrument zur Marktbereinigung</a:t>
            </a:r>
            <a:endParaRPr lang="de-DE" dirty="0"/>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ctr"/>
            <a:r>
              <a:rPr lang="de-DE" sz="3600" dirty="0" smtClean="0"/>
              <a:t>Strategie zur Erlangung einer gesicherten kosmetischen Ausübungsberechtigung</a:t>
            </a:r>
            <a:endParaRPr lang="de-DE" dirty="0"/>
          </a:p>
        </p:txBody>
      </p:sp>
      <p:sp>
        <p:nvSpPr>
          <p:cNvPr id="3" name="Inhaltsplatzhalter 2"/>
          <p:cNvSpPr>
            <a:spLocks noGrp="1"/>
          </p:cNvSpPr>
          <p:nvPr>
            <p:ph idx="1"/>
          </p:nvPr>
        </p:nvSpPr>
        <p:spPr/>
        <p:txBody>
          <a:bodyPr/>
          <a:lstStyle/>
          <a:p>
            <a:pPr algn="ctr">
              <a:buNone/>
            </a:pPr>
            <a:r>
              <a:rPr lang="de-DE" dirty="0" smtClean="0"/>
              <a:t>Diskussion</a:t>
            </a:r>
            <a:endParaRPr lang="de-DE" dirty="0"/>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Angebot zum ICADA-Lobby-Einsatz</a:t>
            </a:r>
            <a:endParaRPr lang="de-DE" dirty="0"/>
          </a:p>
        </p:txBody>
      </p:sp>
      <p:sp>
        <p:nvSpPr>
          <p:cNvPr id="3" name="Inhaltsplatzhalter 2"/>
          <p:cNvSpPr>
            <a:spLocks noGrp="1"/>
          </p:cNvSpPr>
          <p:nvPr>
            <p:ph idx="1"/>
          </p:nvPr>
        </p:nvSpPr>
        <p:spPr/>
        <p:txBody>
          <a:bodyPr/>
          <a:lstStyle/>
          <a:p>
            <a:r>
              <a:rPr lang="de-DE" dirty="0" smtClean="0"/>
              <a:t>Nächste Woche Sitzung in Brüssel</a:t>
            </a:r>
          </a:p>
          <a:p>
            <a:r>
              <a:rPr lang="de-DE" dirty="0" smtClean="0"/>
              <a:t>Konsortium: mindestens 10 betroffene Mitgliedsfirmen</a:t>
            </a:r>
          </a:p>
          <a:p>
            <a:r>
              <a:rPr lang="de-DE" dirty="0" smtClean="0"/>
              <a:t>Wer meldet sich für ein Konsortium</a:t>
            </a:r>
            <a:endParaRPr lang="de-DE" dirty="0"/>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solidFill>
            <a:schemeClr val="accent2">
              <a:lumMod val="60000"/>
              <a:lumOff val="40000"/>
            </a:schemeClr>
          </a:solidFill>
        </p:spPr>
        <p:txBody>
          <a:bodyPr>
            <a:normAutofit/>
          </a:bodyPr>
          <a:lstStyle/>
          <a:p>
            <a:pPr algn="ctr">
              <a:buNone/>
            </a:pPr>
            <a:r>
              <a:rPr lang="de-DE" sz="6600" dirty="0" err="1" smtClean="0"/>
              <a:t>Dermabrasion</a:t>
            </a:r>
            <a:endParaRPr lang="de-DE" sz="6600" dirty="0"/>
          </a:p>
        </p:txBody>
      </p:sp>
    </p:spTree>
  </p:cSld>
  <p:clrMapOvr>
    <a:masterClrMapping/>
  </p:clrMapOvr>
  <p:transition>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Methoden</a:t>
            </a:r>
            <a:endParaRPr lang="de-DE" dirty="0"/>
          </a:p>
        </p:txBody>
      </p:sp>
      <p:sp>
        <p:nvSpPr>
          <p:cNvPr id="3" name="Inhaltsplatzhalter 2"/>
          <p:cNvSpPr>
            <a:spLocks noGrp="1"/>
          </p:cNvSpPr>
          <p:nvPr>
            <p:ph idx="1"/>
          </p:nvPr>
        </p:nvSpPr>
        <p:spPr/>
        <p:txBody>
          <a:bodyPr/>
          <a:lstStyle/>
          <a:p>
            <a:r>
              <a:rPr lang="de-DE" dirty="0" smtClean="0"/>
              <a:t>Carbonat</a:t>
            </a:r>
          </a:p>
          <a:p>
            <a:r>
              <a:rPr lang="de-DE" dirty="0" smtClean="0"/>
              <a:t>Aluminiumoxid</a:t>
            </a:r>
          </a:p>
          <a:p>
            <a:r>
              <a:rPr lang="de-DE" dirty="0" smtClean="0"/>
              <a:t>Kristall-Sand</a:t>
            </a:r>
          </a:p>
          <a:p>
            <a:r>
              <a:rPr lang="de-DE" dirty="0" err="1" smtClean="0"/>
              <a:t>Diamand</a:t>
            </a:r>
            <a:endParaRPr lang="de-DE" dirty="0" smtClean="0"/>
          </a:p>
          <a:p>
            <a:r>
              <a:rPr lang="de-DE" dirty="0" smtClean="0"/>
              <a:t>Aufsätze</a:t>
            </a:r>
          </a:p>
          <a:p>
            <a:endParaRPr lang="de-DE" dirty="0"/>
          </a:p>
        </p:txBody>
      </p:sp>
    </p:spTree>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Bad </a:t>
            </a:r>
            <a:r>
              <a:rPr lang="de-DE" dirty="0" err="1" smtClean="0"/>
              <a:t>practise</a:t>
            </a:r>
            <a:endParaRPr lang="de-DE" dirty="0"/>
          </a:p>
        </p:txBody>
      </p:sp>
      <p:sp>
        <p:nvSpPr>
          <p:cNvPr id="3" name="Inhaltsplatzhalter 2"/>
          <p:cNvSpPr>
            <a:spLocks noGrp="1"/>
          </p:cNvSpPr>
          <p:nvPr>
            <p:ph idx="1"/>
          </p:nvPr>
        </p:nvSpPr>
        <p:spPr/>
        <p:txBody>
          <a:bodyPr>
            <a:normAutofit fontScale="92500" lnSpcReduction="20000"/>
          </a:bodyPr>
          <a:lstStyle/>
          <a:p>
            <a:pPr>
              <a:buNone/>
            </a:pPr>
            <a:r>
              <a:rPr lang="en-GB" u="sng" dirty="0" smtClean="0"/>
              <a:t>Firma R....................</a:t>
            </a:r>
          </a:p>
          <a:p>
            <a:r>
              <a:rPr lang="en-GB" dirty="0" smtClean="0"/>
              <a:t>medical term </a:t>
            </a:r>
          </a:p>
          <a:p>
            <a:r>
              <a:rPr lang="en-GB" dirty="0" smtClean="0"/>
              <a:t>visibly refines your pores </a:t>
            </a:r>
          </a:p>
          <a:p>
            <a:r>
              <a:rPr lang="en-GB" dirty="0" smtClean="0"/>
              <a:t>deep-acting yet</a:t>
            </a:r>
            <a:r>
              <a:rPr lang="en-GB" b="1" dirty="0" smtClean="0"/>
              <a:t> </a:t>
            </a:r>
          </a:p>
          <a:p>
            <a:pPr lvl="0"/>
            <a:r>
              <a:rPr lang="en-GB" dirty="0" smtClean="0"/>
              <a:t>Scars</a:t>
            </a:r>
          </a:p>
          <a:p>
            <a:pPr lvl="0"/>
            <a:r>
              <a:rPr lang="en-GB" dirty="0" smtClean="0"/>
              <a:t>skin healthier </a:t>
            </a:r>
          </a:p>
          <a:p>
            <a:pPr lvl="0"/>
            <a:r>
              <a:rPr lang="en-GB" dirty="0" smtClean="0"/>
              <a:t>allows it to breathe again</a:t>
            </a:r>
          </a:p>
          <a:p>
            <a:pPr lvl="0"/>
            <a:r>
              <a:rPr lang="en-GB" dirty="0" smtClean="0"/>
              <a:t>deep into its lowest layers</a:t>
            </a:r>
          </a:p>
          <a:p>
            <a:pPr lvl="0"/>
            <a:r>
              <a:rPr lang="en-GB" dirty="0" smtClean="0"/>
              <a:t>Proven success</a:t>
            </a:r>
          </a:p>
          <a:p>
            <a:pPr lvl="0">
              <a:buNone/>
            </a:pPr>
            <a:r>
              <a:rPr lang="en-GB" u="sng" dirty="0" smtClean="0"/>
              <a:t>Firma C.......</a:t>
            </a:r>
          </a:p>
          <a:p>
            <a:r>
              <a:rPr lang="en-GB" dirty="0" smtClean="0"/>
              <a:t>Comparable to Medical Skin Treatment</a:t>
            </a:r>
            <a:endParaRPr lang="de-DE"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lgn="ctr">
              <a:buNone/>
            </a:pPr>
            <a:r>
              <a:rPr lang="de-DE" sz="4400" dirty="0" smtClean="0"/>
              <a:t>Die Vorgeschichte</a:t>
            </a:r>
            <a:endParaRPr lang="de-DE" dirty="0"/>
          </a:p>
        </p:txBody>
      </p:sp>
    </p:spTree>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785794"/>
            <a:ext cx="9001156" cy="1143000"/>
          </a:xfrm>
        </p:spPr>
        <p:txBody>
          <a:bodyPr>
            <a:normAutofit fontScale="90000"/>
          </a:bodyPr>
          <a:lstStyle/>
          <a:p>
            <a:r>
              <a:rPr lang="de-DE" dirty="0" smtClean="0"/>
              <a:t>Gesetzliche Grundlagen zur kosmetischen Anwendungsberechtigung</a:t>
            </a:r>
            <a:endParaRPr lang="de-DE" dirty="0"/>
          </a:p>
        </p:txBody>
      </p:sp>
      <p:sp>
        <p:nvSpPr>
          <p:cNvPr id="3" name="Inhaltsplatzhalter 2"/>
          <p:cNvSpPr>
            <a:spLocks noGrp="1"/>
          </p:cNvSpPr>
          <p:nvPr>
            <p:ph idx="1"/>
          </p:nvPr>
        </p:nvSpPr>
        <p:spPr/>
        <p:txBody>
          <a:bodyPr/>
          <a:lstStyle/>
          <a:p>
            <a:r>
              <a:rPr lang="de-DE" dirty="0" smtClean="0"/>
              <a:t>???????</a:t>
            </a:r>
            <a:endParaRPr lang="de-DE" dirty="0"/>
          </a:p>
        </p:txBody>
      </p:sp>
    </p:spTree>
  </p:cSld>
  <p:clrMapOvr>
    <a:masterClrMapping/>
  </p:clrMapOvr>
  <p:transition>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Es gibt aber ein amtliche Verbotsbasis</a:t>
            </a:r>
            <a:br>
              <a:rPr lang="de-DE" dirty="0" smtClean="0"/>
            </a:br>
            <a:r>
              <a:rPr lang="de-DE" sz="1800" dirty="0" smtClean="0"/>
              <a:t>OVG Münster, Urteil vom 28.04.2006, Aktenzeichen 13 A 2495/03).</a:t>
            </a:r>
            <a:endParaRPr lang="de-DE" dirty="0"/>
          </a:p>
        </p:txBody>
      </p:sp>
      <p:sp>
        <p:nvSpPr>
          <p:cNvPr id="6" name="Inhaltsplatzhalter 5"/>
          <p:cNvSpPr>
            <a:spLocks noGrp="1"/>
          </p:cNvSpPr>
          <p:nvPr>
            <p:ph idx="1"/>
          </p:nvPr>
        </p:nvSpPr>
        <p:spPr>
          <a:xfrm>
            <a:off x="457200" y="2249424"/>
            <a:ext cx="8229600" cy="4608576"/>
          </a:xfrm>
        </p:spPr>
        <p:txBody>
          <a:bodyPr>
            <a:normAutofit/>
          </a:bodyPr>
          <a:lstStyle/>
          <a:p>
            <a:r>
              <a:rPr lang="de-DE" sz="1800" dirty="0" smtClean="0"/>
              <a:t>Nach § 1 Abs. 2 HeilprG ist Heilkunde im Sinne des Gesetzes jede </a:t>
            </a:r>
            <a:r>
              <a:rPr lang="de-DE" sz="1800" dirty="0" err="1" smtClean="0"/>
              <a:t>berufs</a:t>
            </a:r>
            <a:r>
              <a:rPr lang="de-DE" sz="1800" dirty="0" smtClean="0"/>
              <a:t>- oder gewerbsmäßig vorgenommene Tätigkeit zur Feststellung, Heilung oder Linderung von Krankheiten, Leiden oder Körperschäden bei Menschen, auch wenn sie im Dienste von anderen ausgeübt wird. </a:t>
            </a:r>
          </a:p>
          <a:p>
            <a:r>
              <a:rPr lang="de-DE" sz="1800" dirty="0" smtClean="0"/>
              <a:t>Das Gesetz unterscheidet dabei nicht, ob es sich bei den Krankheiten und Leiden um rein körperliche oder aber um solche seelischer Natur handelt. Ebenso stellt es nicht auf die Behandlungsweise und Behandlungsmethode ab. Vielmehr liegt in verfassungskonformer Auslegung der Vorschriften stets dann Heilkunde im Sinne des </a:t>
            </a:r>
            <a:r>
              <a:rPr lang="de-DE" sz="1800" dirty="0" err="1" smtClean="0"/>
              <a:t>Heilpraktikergesetzes</a:t>
            </a:r>
            <a:r>
              <a:rPr lang="de-DE" sz="1800" dirty="0" smtClean="0"/>
              <a:t> vor, wenn die Tätigkeit nach allgemeiner Auffassung medizinische Fachkenntnisse voraussetzt, und wenn die Behandlung – bei generalisierender und typisierender Betrachtung der in Rede stehenden Tätigkeit – </a:t>
            </a:r>
            <a:r>
              <a:rPr lang="de-DE" sz="1800" u="sng" dirty="0" smtClean="0"/>
              <a:t>gesundheitliche Schädigungen verursachen </a:t>
            </a:r>
            <a:r>
              <a:rPr lang="de-DE" sz="1800" dirty="0" smtClean="0"/>
              <a:t>kann. </a:t>
            </a:r>
            <a:endParaRPr lang="de-DE" sz="1800" dirty="0"/>
          </a:p>
        </p:txBody>
      </p:sp>
    </p:spTree>
  </p:cSld>
  <p:clrMapOvr>
    <a:masterClrMapping/>
  </p:clrMapOvr>
  <p:transition>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Behandlungsverbot</a:t>
            </a:r>
            <a:endParaRPr lang="de-DE" dirty="0"/>
          </a:p>
        </p:txBody>
      </p:sp>
      <p:sp>
        <p:nvSpPr>
          <p:cNvPr id="3" name="Inhaltsplatzhalter 2"/>
          <p:cNvSpPr>
            <a:spLocks noGrp="1"/>
          </p:cNvSpPr>
          <p:nvPr>
            <p:ph idx="1"/>
          </p:nvPr>
        </p:nvSpPr>
        <p:spPr>
          <a:xfrm>
            <a:off x="457200" y="2249424"/>
            <a:ext cx="8686800" cy="4325112"/>
          </a:xfrm>
        </p:spPr>
        <p:txBody>
          <a:bodyPr>
            <a:normAutofit/>
          </a:bodyPr>
          <a:lstStyle/>
          <a:p>
            <a:r>
              <a:rPr lang="de-DE" sz="1800" dirty="0" smtClean="0">
                <a:latin typeface="Bookman Old Style" pitchFamily="18" charset="0"/>
              </a:rPr>
              <a:t>Gem. den §§ 1 und 9 Polizei- und  Ordnungsbehördengesetz, </a:t>
            </a:r>
            <a:r>
              <a:rPr lang="de-DE" sz="1800" dirty="0" err="1" smtClean="0">
                <a:latin typeface="Bookman Old Style" pitchFamily="18" charset="0"/>
              </a:rPr>
              <a:t>i.V.m</a:t>
            </a:r>
            <a:r>
              <a:rPr lang="de-DE" sz="1800" dirty="0" smtClean="0">
                <a:latin typeface="Bookman Old Style" pitchFamily="18" charset="0"/>
              </a:rPr>
              <a:t>. § 1 HeilprG und § 3 </a:t>
            </a:r>
            <a:r>
              <a:rPr lang="de-DE" sz="1800" dirty="0" err="1" smtClean="0">
                <a:latin typeface="Bookman Old Style" pitchFamily="18" charset="0"/>
              </a:rPr>
              <a:t>HeilprGDV</a:t>
            </a:r>
            <a:r>
              <a:rPr lang="de-DE" sz="1800" dirty="0" smtClean="0">
                <a:latin typeface="Bookman Old Style" pitchFamily="18" charset="0"/>
              </a:rPr>
              <a:t> untersagen wir ihrer Mandantin ab sofort die Ausübung der Behandlungsmethode </a:t>
            </a:r>
          </a:p>
          <a:p>
            <a:r>
              <a:rPr lang="de-DE" sz="1800" dirty="0" smtClean="0">
                <a:latin typeface="Bookman Old Style" pitchFamily="18" charset="0"/>
              </a:rPr>
              <a:t>Wir weisen Sie darauf hin, dass ein Verstoß gegen dieses Verbot die Voraussetzungen für einen Straftatbestand im Sinne von § 5 HeilprG darstellt.</a:t>
            </a:r>
          </a:p>
          <a:p>
            <a:r>
              <a:rPr lang="de-DE" sz="1800" dirty="0" smtClean="0">
                <a:latin typeface="Bookman Old Style" pitchFamily="18" charset="0"/>
              </a:rPr>
              <a:t>Gemäß § 80 Abs. 2 Nr. 4 Verwaltungsgerichtsordnung (VwGO) wird die sofortige Vollziehung dieser Verfügung angeordnet. Dies bedeutet, dass selbst bei Einlegung eines Rechtsbehelfs gegen unsere Verfügung, vom Zeitpunkt der Bekanntgabe der Verfügung an, die weitere Ausübung der Tätigkeit verboten ist.</a:t>
            </a:r>
          </a:p>
          <a:p>
            <a:endParaRPr lang="de-DE" dirty="0"/>
          </a:p>
        </p:txBody>
      </p:sp>
    </p:spTree>
  </p:cSld>
  <p:clrMapOvr>
    <a:masterClrMapping/>
  </p:clrMapOvr>
  <p:transition>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Kein Eingriff in die Berufsfreiheit</a:t>
            </a:r>
            <a:endParaRPr lang="de-DE" dirty="0"/>
          </a:p>
        </p:txBody>
      </p:sp>
      <p:sp>
        <p:nvSpPr>
          <p:cNvPr id="3" name="Inhaltsplatzhalter 2"/>
          <p:cNvSpPr>
            <a:spLocks noGrp="1"/>
          </p:cNvSpPr>
          <p:nvPr>
            <p:ph idx="1"/>
          </p:nvPr>
        </p:nvSpPr>
        <p:spPr>
          <a:xfrm>
            <a:off x="457200" y="2249424"/>
            <a:ext cx="8229600" cy="4608576"/>
          </a:xfrm>
        </p:spPr>
        <p:txBody>
          <a:bodyPr>
            <a:normAutofit/>
          </a:bodyPr>
          <a:lstStyle/>
          <a:p>
            <a:r>
              <a:rPr lang="de-DE" sz="2000" dirty="0" smtClean="0"/>
              <a:t>Die Einordnung der Tätigkeit als erlaubnispflichtige Ausbildung der Heilkunde stellt keinen unverhältnismäßigen Eingriff in die Berufsfreiheit aus Art. 12 Abs. 1 GG dar. Das Ziel des Gesetzes, die Gesundheit der Bevölkerung durch einen Erlaubniszwang für </a:t>
            </a:r>
            <a:r>
              <a:rPr lang="de-DE" sz="2000" dirty="0" err="1" smtClean="0"/>
              <a:t>Heilbehandler</a:t>
            </a:r>
            <a:r>
              <a:rPr lang="de-DE" sz="2000" dirty="0" smtClean="0"/>
              <a:t> ohne Bestallung zu schützen, ist durch Art. 12 Abs. 1 GG gedeckt. Die Gesundheit der Bevölkerung ist ein besonders wichtiges Gemeinschaftsgut, so dass der Erlaubnisvorbehalt im Falle der von Ihrer Mandantin ausgeübten Tätigkeit geeignet ist, die festgestellten Gefahren zu verringern.</a:t>
            </a:r>
          </a:p>
          <a:p>
            <a:endParaRPr lang="de-DE" dirty="0"/>
          </a:p>
        </p:txBody>
      </p:sp>
    </p:spTree>
  </p:cSld>
  <p:clrMapOvr>
    <a:masterClrMapping/>
  </p:clrMapOvr>
  <p:transition>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Betroffene Firmen</a:t>
            </a:r>
            <a:endParaRPr lang="de-DE" dirty="0"/>
          </a:p>
        </p:txBody>
      </p:sp>
      <p:sp>
        <p:nvSpPr>
          <p:cNvPr id="3" name="Inhaltsplatzhalter 2"/>
          <p:cNvSpPr>
            <a:spLocks noGrp="1"/>
          </p:cNvSpPr>
          <p:nvPr>
            <p:ph idx="1"/>
          </p:nvPr>
        </p:nvSpPr>
        <p:spPr/>
        <p:txBody>
          <a:bodyPr>
            <a:normAutofit/>
          </a:bodyPr>
          <a:lstStyle/>
          <a:p>
            <a:pPr marL="624078" indent="-514350">
              <a:buFont typeface="+mj-lt"/>
              <a:buAutoNum type="arabicPeriod"/>
            </a:pPr>
            <a:r>
              <a:rPr lang="de-DE" dirty="0" err="1" smtClean="0"/>
              <a:t>Amaderm</a:t>
            </a:r>
            <a:r>
              <a:rPr lang="de-DE" dirty="0" smtClean="0"/>
              <a:t> (</a:t>
            </a:r>
            <a:r>
              <a:rPr lang="de-DE" dirty="0" err="1" smtClean="0"/>
              <a:t>Diamand</a:t>
            </a:r>
            <a:r>
              <a:rPr lang="de-DE" dirty="0" smtClean="0"/>
              <a:t>)</a:t>
            </a:r>
          </a:p>
          <a:p>
            <a:pPr marL="624078" indent="-514350">
              <a:buFont typeface="+mj-lt"/>
              <a:buAutoNum type="arabicPeriod"/>
            </a:pPr>
            <a:r>
              <a:rPr lang="de-DE" dirty="0" err="1" smtClean="0"/>
              <a:t>Babor</a:t>
            </a:r>
            <a:r>
              <a:rPr lang="de-DE" dirty="0" smtClean="0"/>
              <a:t> (Kristalle)</a:t>
            </a:r>
          </a:p>
          <a:p>
            <a:pPr marL="624078" indent="-514350">
              <a:buFont typeface="+mj-lt"/>
              <a:buAutoNum type="arabicPeriod"/>
            </a:pPr>
            <a:r>
              <a:rPr lang="de-DE" dirty="0" err="1" smtClean="0"/>
              <a:t>Bdr</a:t>
            </a:r>
            <a:r>
              <a:rPr lang="de-DE" dirty="0" smtClean="0"/>
              <a:t> (Aufsätze)</a:t>
            </a:r>
          </a:p>
          <a:p>
            <a:pPr marL="624078" indent="-514350">
              <a:buFont typeface="+mj-lt"/>
              <a:buAutoNum type="arabicPeriod"/>
            </a:pPr>
            <a:r>
              <a:rPr lang="de-DE" dirty="0" smtClean="0"/>
              <a:t>CNC (</a:t>
            </a:r>
            <a:r>
              <a:rPr lang="de-DE" dirty="0" err="1" smtClean="0"/>
              <a:t>Diamand</a:t>
            </a:r>
            <a:r>
              <a:rPr lang="de-DE" dirty="0" smtClean="0"/>
              <a:t>)</a:t>
            </a:r>
          </a:p>
          <a:p>
            <a:pPr marL="624078" indent="-514350">
              <a:buFont typeface="+mj-lt"/>
              <a:buAutoNum type="arabicPeriod"/>
            </a:pPr>
            <a:r>
              <a:rPr lang="de-DE" dirty="0" err="1" smtClean="0"/>
              <a:t>Cosmomed</a:t>
            </a:r>
            <a:r>
              <a:rPr lang="de-DE" dirty="0" smtClean="0"/>
              <a:t> (Aluminiumoxid)</a:t>
            </a:r>
          </a:p>
          <a:p>
            <a:pPr marL="624078" indent="-514350">
              <a:buFont typeface="+mj-lt"/>
              <a:buAutoNum type="arabicPeriod"/>
            </a:pPr>
            <a:r>
              <a:rPr lang="de-DE" dirty="0" err="1" smtClean="0"/>
              <a:t>Ionto</a:t>
            </a:r>
            <a:r>
              <a:rPr lang="de-DE" dirty="0" smtClean="0"/>
              <a:t> (Aluminiumoxid)</a:t>
            </a:r>
          </a:p>
          <a:p>
            <a:pPr marL="624078" indent="-514350">
              <a:buFont typeface="+mj-lt"/>
              <a:buAutoNum type="arabicPeriod"/>
            </a:pPr>
            <a:r>
              <a:rPr lang="de-DE" dirty="0" smtClean="0"/>
              <a:t>IPR (</a:t>
            </a:r>
            <a:r>
              <a:rPr lang="de-DE" dirty="0" err="1" smtClean="0"/>
              <a:t>Diamand</a:t>
            </a:r>
            <a:r>
              <a:rPr lang="de-DE" dirty="0" smtClean="0"/>
              <a:t>)</a:t>
            </a:r>
          </a:p>
          <a:p>
            <a:pPr marL="624078" indent="-514350">
              <a:buFont typeface="+mj-lt"/>
              <a:buAutoNum type="arabicPeriod"/>
            </a:pPr>
            <a:r>
              <a:rPr lang="de-DE" dirty="0" err="1" smtClean="0"/>
              <a:t>Reviderm</a:t>
            </a:r>
            <a:r>
              <a:rPr lang="de-DE" dirty="0" smtClean="0"/>
              <a:t> (Aluminiumoxid)</a:t>
            </a:r>
          </a:p>
          <a:p>
            <a:pPr marL="624078" indent="-514350">
              <a:buFont typeface="+mj-lt"/>
              <a:buAutoNum type="arabicPeriod"/>
            </a:pPr>
            <a:r>
              <a:rPr lang="de-DE" dirty="0" err="1" smtClean="0"/>
              <a:t>Silkmed</a:t>
            </a:r>
            <a:r>
              <a:rPr lang="de-DE" dirty="0" smtClean="0"/>
              <a:t> (Carbonat)</a:t>
            </a:r>
          </a:p>
          <a:p>
            <a:endParaRPr lang="de-DE" dirty="0" smtClean="0"/>
          </a:p>
        </p:txBody>
      </p:sp>
    </p:spTree>
  </p:cSld>
  <p:clrMapOvr>
    <a:masterClrMapping/>
  </p:clrMapOvr>
  <p:transition>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ctr"/>
            <a:r>
              <a:rPr lang="de-DE" sz="3600" dirty="0" smtClean="0"/>
              <a:t>Strategie zur Erlangung einer gesicherten kosmetischen Ausübungsberechtigung</a:t>
            </a:r>
            <a:endParaRPr lang="de-DE" dirty="0"/>
          </a:p>
        </p:txBody>
      </p:sp>
      <p:sp>
        <p:nvSpPr>
          <p:cNvPr id="3" name="Inhaltsplatzhalter 2"/>
          <p:cNvSpPr>
            <a:spLocks noGrp="1"/>
          </p:cNvSpPr>
          <p:nvPr>
            <p:ph idx="1"/>
          </p:nvPr>
        </p:nvSpPr>
        <p:spPr/>
        <p:txBody>
          <a:bodyPr/>
          <a:lstStyle/>
          <a:p>
            <a:endParaRPr lang="de-DE"/>
          </a:p>
        </p:txBody>
      </p:sp>
    </p:spTree>
  </p:cSld>
  <p:clrMapOvr>
    <a:masterClrMapping/>
  </p:clrMapOvr>
  <p:transition>
    <p:wipe dir="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Auftrag zur ICADA-Lobby</a:t>
            </a:r>
            <a:endParaRPr lang="de-DE" dirty="0"/>
          </a:p>
        </p:txBody>
      </p:sp>
      <p:sp>
        <p:nvSpPr>
          <p:cNvPr id="3" name="Inhaltsplatzhalter 2"/>
          <p:cNvSpPr>
            <a:spLocks noGrp="1"/>
          </p:cNvSpPr>
          <p:nvPr>
            <p:ph idx="1"/>
          </p:nvPr>
        </p:nvSpPr>
        <p:spPr/>
        <p:txBody>
          <a:bodyPr/>
          <a:lstStyle/>
          <a:p>
            <a:r>
              <a:rPr lang="de-DE" dirty="0" smtClean="0"/>
              <a:t>Nächste Woche Sitzung in Brüssel</a:t>
            </a:r>
          </a:p>
          <a:p>
            <a:r>
              <a:rPr lang="de-DE" dirty="0" smtClean="0"/>
              <a:t>mindestens 10 betroffene Mitgliedsfirmen</a:t>
            </a:r>
          </a:p>
          <a:p>
            <a:r>
              <a:rPr lang="de-DE" dirty="0" smtClean="0"/>
              <a:t>Wer meldet sich für ein Konsortium</a:t>
            </a:r>
          </a:p>
          <a:p>
            <a:r>
              <a:rPr lang="de-DE" dirty="0" smtClean="0"/>
              <a:t>Wer </a:t>
            </a:r>
            <a:r>
              <a:rPr lang="de-DE" smtClean="0"/>
              <a:t>spricht Wettbewerber an</a:t>
            </a:r>
            <a:endParaRPr lang="de-DE" dirty="0"/>
          </a:p>
        </p:txBody>
      </p:sp>
    </p:spTree>
  </p:cSld>
  <p:clrMapOvr>
    <a:masterClrMapping/>
  </p:clrMapOvr>
  <p:transition>
    <p:wipe dir="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4" name="Inhaltsplatzhalter 3" descr="Icada Verbandslogo EPS.eps"/>
          <p:cNvPicPr>
            <a:picLocks noGrp="1" noChangeAspect="1"/>
          </p:cNvPicPr>
          <p:nvPr>
            <p:ph idx="1"/>
          </p:nvPr>
        </p:nvPicPr>
        <p:blipFill>
          <a:blip r:embed="rId2" cstate="print"/>
          <a:stretch>
            <a:fillRect/>
          </a:stretch>
        </p:blipFill>
        <p:spPr>
          <a:xfrm>
            <a:off x="2428860" y="2064414"/>
            <a:ext cx="4000528" cy="4381531"/>
          </a:xfrm>
        </p:spPr>
      </p:pic>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hea">
  <a:themeElements>
    <a:clrScheme name="Rhea">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4074</Words>
  <Application>Microsoft Office PowerPoint</Application>
  <PresentationFormat>Bildschirmpräsentation (4:3)</PresentationFormat>
  <Paragraphs>467</Paragraphs>
  <Slides>97</Slides>
  <Notes>0</Notes>
  <HiddenSlides>0</HiddenSlides>
  <MMClips>0</MMClips>
  <ScaleCrop>false</ScaleCrop>
  <HeadingPairs>
    <vt:vector size="4" baseType="variant">
      <vt:variant>
        <vt:lpstr>Design</vt:lpstr>
      </vt:variant>
      <vt:variant>
        <vt:i4>1</vt:i4>
      </vt:variant>
      <vt:variant>
        <vt:lpstr>Folientitel</vt:lpstr>
      </vt:variant>
      <vt:variant>
        <vt:i4>97</vt:i4>
      </vt:variant>
    </vt:vector>
  </HeadingPairs>
  <TitlesOfParts>
    <vt:vector size="98" baseType="lpstr">
      <vt:lpstr>Rhea</vt:lpstr>
      <vt:lpstr>ICADA- Arbeitsgruppe  Instituts-Kosmetik</vt:lpstr>
      <vt:lpstr>Referenten-Vorstellung</vt:lpstr>
      <vt:lpstr>ICADA eV</vt:lpstr>
      <vt:lpstr>Abgrenzung zum VCP</vt:lpstr>
      <vt:lpstr>Heutige Agenda</vt:lpstr>
      <vt:lpstr>ICADA-Mitglieder</vt:lpstr>
      <vt:lpstr>Strategie zur Norm-Abpufferung</vt:lpstr>
      <vt:lpstr>Die EN 16708 </vt:lpstr>
      <vt:lpstr>Folie 9</vt:lpstr>
      <vt:lpstr>Sektion 1</vt:lpstr>
      <vt:lpstr>Folie 11</vt:lpstr>
      <vt:lpstr>Gesetzliche Absicherung</vt:lpstr>
      <vt:lpstr>Ausschlüsse</vt:lpstr>
      <vt:lpstr>Politische Situation</vt:lpstr>
      <vt:lpstr>2.5 verantwortliche Person</vt:lpstr>
      <vt:lpstr>2.7 neue Definitions-Erfindungen</vt:lpstr>
      <vt:lpstr>3. Kompetenz und Qualifikationen</vt:lpstr>
      <vt:lpstr>Kenntnisse und Fähigkeiten</vt:lpstr>
      <vt:lpstr>Europäischen Qualifikationsrahmen (EQR)</vt:lpstr>
      <vt:lpstr>Nationales Vorwort</vt:lpstr>
      <vt:lpstr>Nachweis: keine Behandlung ohne Zertifikat</vt:lpstr>
      <vt:lpstr>Zusätzliche Weiterbildung</vt:lpstr>
      <vt:lpstr>Besondere Ausbildung notwendig praktische Erfahrungen erforderlich</vt:lpstr>
      <vt:lpstr>Kommentar zur Fachkompetenz des TC 409</vt:lpstr>
      <vt:lpstr>4.3 Behandlungsbezogene Risikobeurteilungen</vt:lpstr>
      <vt:lpstr>Weitere Schwachstellen</vt:lpstr>
      <vt:lpstr>4.4 Berufsethik beim Umgang mit Kunden</vt:lpstr>
      <vt:lpstr>5.4 Empfangsbereich</vt:lpstr>
      <vt:lpstr>5.5 Ausstattung des Behandlungsraumes</vt:lpstr>
      <vt:lpstr>5.6 Wartung und Hygiene des Salons</vt:lpstr>
      <vt:lpstr>5.7 Hygiene für bei der Erbringung der Dienstleistung verwendeten Geräte, Materialien und Instrumente</vt:lpstr>
      <vt:lpstr>5.8 Persönliche Hygiene von Fachkräften für Kosmetik</vt:lpstr>
      <vt:lpstr>5.9 Terminplanung und -Verwaltung</vt:lpstr>
      <vt:lpstr>5.10.2 Kundenberatung</vt:lpstr>
      <vt:lpstr>5.10.3 Prüfung vor der Behandlung</vt:lpstr>
      <vt:lpstr>5.11.1 Hygiene und Sicherheit</vt:lpstr>
      <vt:lpstr>Fachliche Schwachstelle</vt:lpstr>
      <vt:lpstr>6.2 Wartung, Überprüfung der Instrumente und Geräte und Nutzung des Salons</vt:lpstr>
      <vt:lpstr>6.2.2 Handhabung und Benutzung von zur Erbringung von Dienstleistungen im Kosmetiksalon benutzten elektrischen Geräten</vt:lpstr>
      <vt:lpstr>6.2.3 Überprüfung elektrischer Geräte und Leitungen .</vt:lpstr>
      <vt:lpstr>Apparative Kosmetik</vt:lpstr>
      <vt:lpstr>6.2.4 Verwaltung des Lagerbestandes</vt:lpstr>
      <vt:lpstr>Folie 43</vt:lpstr>
      <vt:lpstr>6.3 Umgang mit Chemikalien und gefährlichen Stoffen</vt:lpstr>
      <vt:lpstr>7 Überprüfung und Verbesserung von Dienstleistungen</vt:lpstr>
      <vt:lpstr>Anhang A: Beispiele Behandlungen</vt:lpstr>
      <vt:lpstr>Anhang B:  Risikobeurteilung</vt:lpstr>
      <vt:lpstr>Anhang C Einverständnis-Erklärung</vt:lpstr>
      <vt:lpstr>Anhang D Beispiel für ein Formular einer Kundenberatung</vt:lpstr>
      <vt:lpstr>Anhang E Abweichungen, Hindernisse</vt:lpstr>
      <vt:lpstr>Aktive Einwände</vt:lpstr>
      <vt:lpstr>Aktive Einwände</vt:lpstr>
      <vt:lpstr>ES</vt:lpstr>
      <vt:lpstr>Allgemein gegen  Chemical peels, Laser/IPL treatment, Radiofrequency, needling</vt:lpstr>
      <vt:lpstr>Dokumentierte Verbands-Einsatz für Norm-Einführung</vt:lpstr>
      <vt:lpstr>Wirtschaftliche Belastung von Kosmetikerinnen und Kosmetik-Industrie</vt:lpstr>
      <vt:lpstr>Zusatz-Kosten  (stehen für Einkauf nicht mehr zu Verfügung)</vt:lpstr>
      <vt:lpstr>Zeitverlust (mindert Zeitverfügbarkeit für Behandlungen)</vt:lpstr>
      <vt:lpstr>weiteren diskissionwürdige Fakten</vt:lpstr>
      <vt:lpstr>Etablierung einer Kosten-verschlingenden Zertifizierungs-Industrie </vt:lpstr>
      <vt:lpstr>Möglichkeiten der ICADA-Einflussnahme Interpretation, Umsetzung, EU-Lobby</vt:lpstr>
      <vt:lpstr>Argumentationen in Unerfahrenheit mit Normen</vt:lpstr>
      <vt:lpstr>Polarisierung des Institutsmarktes</vt:lpstr>
      <vt:lpstr>Fehlende Kooperationsbereitschaft</vt:lpstr>
      <vt:lpstr>ICADA-Pflichtenplan</vt:lpstr>
      <vt:lpstr>Beschluß </vt:lpstr>
      <vt:lpstr>Argumentationsplattform eines deutschen Verbandes (Schreiben an CEN)</vt:lpstr>
      <vt:lpstr>1) Verständlichkeit</vt:lpstr>
      <vt:lpstr>Lösungen</vt:lpstr>
      <vt:lpstr>Folie 70</vt:lpstr>
      <vt:lpstr>eskalierte Situation</vt:lpstr>
      <vt:lpstr>Gesetzliche Grundlagen  zur kosmetischen Anwendungsberechtigung</vt:lpstr>
      <vt:lpstr>Das Borderline Manual der EU</vt:lpstr>
      <vt:lpstr>1) Penetrationsverstärkung  Borderline-manual 2.0</vt:lpstr>
      <vt:lpstr>ICADA-Hausaufgabe</vt:lpstr>
      <vt:lpstr>2) Needling Induktion kosmetischer Wirkungen (anti-wrinkle; Regeneration….)</vt:lpstr>
      <vt:lpstr>2) Sachlich falsche Darstellungen</vt:lpstr>
      <vt:lpstr>Falsche Interpretation  der KVO-Definition</vt:lpstr>
      <vt:lpstr>Falsche Argumentation mit “applied on itchy skin for cosmetic”</vt:lpstr>
      <vt:lpstr>Unverständliche Ableitung aus machinery directive 2006/42/EC</vt:lpstr>
      <vt:lpstr>RICHTLINIE 2006/42/EG über Maschinen</vt:lpstr>
      <vt:lpstr>2.2. HANDGEHALTENE UND/ODER HANDGEFÜHRTE TRAGBARE MASCHINEN</vt:lpstr>
      <vt:lpstr>2.1. NAHRUNGSMITTELMASCHINEN UND MASCHINEN FÜR KOSMETISCHE ODER PHARMAZEUTISCHE ERZEUGNISSE</vt:lpstr>
      <vt:lpstr>ANHANG X</vt:lpstr>
      <vt:lpstr>Strategie zur Erlangung einer gesicherten kosmetischen Ausübungsberechtigung</vt:lpstr>
      <vt:lpstr>Angebot zum ICADA-Lobby-Einsatz</vt:lpstr>
      <vt:lpstr>Folie 87</vt:lpstr>
      <vt:lpstr>Methoden</vt:lpstr>
      <vt:lpstr>Bad practise</vt:lpstr>
      <vt:lpstr>Gesetzliche Grundlagen zur kosmetischen Anwendungsberechtigung</vt:lpstr>
      <vt:lpstr>Es gibt aber ein amtliche Verbotsbasis OVG Münster, Urteil vom 28.04.2006, Aktenzeichen 13 A 2495/03).</vt:lpstr>
      <vt:lpstr>Behandlungsverbot</vt:lpstr>
      <vt:lpstr>Kein Eingriff in die Berufsfreiheit</vt:lpstr>
      <vt:lpstr>Betroffene Firmen</vt:lpstr>
      <vt:lpstr>Strategie zur Erlangung einer gesicherten kosmetischen Ausübungsberechtigung</vt:lpstr>
      <vt:lpstr>Auftrag zur ICADA-Lobby</vt:lpstr>
      <vt:lpstr>Folie 97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FprEN 16708 CEN/TC 409 Management und Qualität der Dienstleistungen bei professionellen Kosmetikunternehmen</dc:title>
  <dc:creator>Dr. Brunke</dc:creator>
  <cp:lastModifiedBy>Dr. Brunke</cp:lastModifiedBy>
  <cp:revision>142</cp:revision>
  <dcterms:created xsi:type="dcterms:W3CDTF">2016-08-11T14:58:55Z</dcterms:created>
  <dcterms:modified xsi:type="dcterms:W3CDTF">2016-10-03T13:08:37Z</dcterms:modified>
</cp:coreProperties>
</file>